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355" r:id="rId2"/>
    <p:sldId id="356" r:id="rId3"/>
    <p:sldId id="266" r:id="rId4"/>
    <p:sldId id="396" r:id="rId5"/>
    <p:sldId id="395" r:id="rId6"/>
    <p:sldId id="370" r:id="rId7"/>
    <p:sldId id="359" r:id="rId8"/>
    <p:sldId id="397" r:id="rId9"/>
    <p:sldId id="389" r:id="rId10"/>
    <p:sldId id="398" r:id="rId11"/>
    <p:sldId id="421" r:id="rId12"/>
    <p:sldId id="385" r:id="rId13"/>
    <p:sldId id="416" r:id="rId14"/>
    <p:sldId id="417" r:id="rId15"/>
    <p:sldId id="418" r:id="rId16"/>
    <p:sldId id="419" r:id="rId17"/>
    <p:sldId id="420" r:id="rId18"/>
    <p:sldId id="412" r:id="rId19"/>
    <p:sldId id="422" r:id="rId20"/>
    <p:sldId id="423" r:id="rId21"/>
    <p:sldId id="426" r:id="rId22"/>
    <p:sldId id="425" r:id="rId23"/>
    <p:sldId id="427" r:id="rId24"/>
    <p:sldId id="387" r:id="rId25"/>
    <p:sldId id="415" r:id="rId26"/>
    <p:sldId id="428" r:id="rId27"/>
    <p:sldId id="429" r:id="rId28"/>
    <p:sldId id="430" r:id="rId29"/>
    <p:sldId id="431" r:id="rId30"/>
    <p:sldId id="402" r:id="rId31"/>
    <p:sldId id="386" r:id="rId32"/>
    <p:sldId id="432" r:id="rId33"/>
    <p:sldId id="381" r:id="rId34"/>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1678ED-75B9-4906-8172-2439F3161D4D}">
          <p14:sldIdLst>
            <p14:sldId id="355"/>
            <p14:sldId id="356"/>
            <p14:sldId id="266"/>
            <p14:sldId id="396"/>
            <p14:sldId id="395"/>
          </p14:sldIdLst>
        </p14:section>
        <p14:section name="Untitled Section" id="{E933FD18-BA94-4186-BEEB-E176625BAA1F}">
          <p14:sldIdLst>
            <p14:sldId id="370"/>
            <p14:sldId id="359"/>
            <p14:sldId id="397"/>
            <p14:sldId id="389"/>
            <p14:sldId id="398"/>
            <p14:sldId id="421"/>
            <p14:sldId id="385"/>
            <p14:sldId id="416"/>
            <p14:sldId id="417"/>
            <p14:sldId id="418"/>
            <p14:sldId id="419"/>
            <p14:sldId id="420"/>
            <p14:sldId id="412"/>
            <p14:sldId id="422"/>
            <p14:sldId id="423"/>
            <p14:sldId id="426"/>
            <p14:sldId id="425"/>
            <p14:sldId id="427"/>
            <p14:sldId id="387"/>
            <p14:sldId id="415"/>
            <p14:sldId id="428"/>
            <p14:sldId id="429"/>
            <p14:sldId id="430"/>
            <p14:sldId id="431"/>
            <p14:sldId id="402"/>
            <p14:sldId id="386"/>
            <p14:sldId id="432"/>
            <p14:sldId id="3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 id="1" name="Harshita gupta" initials="Hg" lastIdx="1" clrIdx="1">
    <p:extLst>
      <p:ext uri="{19B8F6BF-5375-455C-9EA6-DF929625EA0E}">
        <p15:presenceInfo xmlns:p15="http://schemas.microsoft.com/office/powerpoint/2012/main" userId="cf55e53b75f9fe26" providerId="Windows Live"/>
      </p:ext>
    </p:extLst>
  </p:cmAuthor>
  <p:cmAuthor id="2" name="harshit bisht" initials="hb" lastIdx="1" clrIdx="2">
    <p:extLst>
      <p:ext uri="{19B8F6BF-5375-455C-9EA6-DF929625EA0E}">
        <p15:presenceInfo xmlns:p15="http://schemas.microsoft.com/office/powerpoint/2012/main" userId="9d3a403af85e1c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3883" autoAdjust="0"/>
  </p:normalViewPr>
  <p:slideViewPr>
    <p:cSldViewPr snapToGrid="0" snapToObjects="1">
      <p:cViewPr varScale="1">
        <p:scale>
          <a:sx n="81" d="100"/>
          <a:sy n="81" d="100"/>
        </p:scale>
        <p:origin x="744" y="5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5/28/2021</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Branch: CSE CSF</a:t>
            </a:r>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5/28/2021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Branch: CSE CSF</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Import data set</a:t>
            </a:r>
          </a:p>
        </p:txBody>
      </p:sp>
      <p:sp>
        <p:nvSpPr>
          <p:cNvPr id="4" name="Footer Placeholder 3"/>
          <p:cNvSpPr>
            <a:spLocks noGrp="1"/>
          </p:cNvSpPr>
          <p:nvPr>
            <p:ph type="ftr" sz="quarter" idx="4"/>
          </p:nvPr>
        </p:nvSpPr>
        <p:spPr/>
        <p:txBody>
          <a:bodyPr/>
          <a:lstStyle/>
          <a:p>
            <a:r>
              <a:rPr lang="en-US"/>
              <a:t>Branch: CSE CSF</a:t>
            </a:r>
          </a:p>
        </p:txBody>
      </p:sp>
      <p:sp>
        <p:nvSpPr>
          <p:cNvPr id="5" name="Slide Number Placeholder 4"/>
          <p:cNvSpPr>
            <a:spLocks noGrp="1"/>
          </p:cNvSpPr>
          <p:nvPr>
            <p:ph type="sldNum" sz="quarter" idx="5"/>
          </p:nvPr>
        </p:nvSpPr>
        <p:spPr/>
        <p:txBody>
          <a:bodyPr/>
          <a:lstStyle/>
          <a:p>
            <a:fld id="{5785012C-24FD-4033-9E4F-17EFABF705B6}" type="slidenum">
              <a:rPr lang="en-US" smtClean="0"/>
              <a:pPr/>
              <a:t>12</a:t>
            </a:fld>
            <a:endParaRPr lang="en-US"/>
          </a:p>
        </p:txBody>
      </p:sp>
    </p:spTree>
    <p:extLst>
      <p:ext uri="{BB962C8B-B14F-4D97-AF65-F5344CB8AC3E}">
        <p14:creationId xmlns:p14="http://schemas.microsoft.com/office/powerpoint/2010/main" val="638111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we have Year, GDB and MSP of each crop year wise</a:t>
            </a:r>
          </a:p>
        </p:txBody>
      </p:sp>
      <p:sp>
        <p:nvSpPr>
          <p:cNvPr id="4" name="Footer Placeholder 3"/>
          <p:cNvSpPr>
            <a:spLocks noGrp="1"/>
          </p:cNvSpPr>
          <p:nvPr>
            <p:ph type="ftr" sz="quarter" idx="4"/>
          </p:nvPr>
        </p:nvSpPr>
        <p:spPr/>
        <p:txBody>
          <a:bodyPr/>
          <a:lstStyle/>
          <a:p>
            <a:r>
              <a:rPr lang="en-US"/>
              <a:t>Branch: CSE CSF</a:t>
            </a:r>
          </a:p>
        </p:txBody>
      </p:sp>
      <p:sp>
        <p:nvSpPr>
          <p:cNvPr id="5" name="Slide Number Placeholder 4"/>
          <p:cNvSpPr>
            <a:spLocks noGrp="1"/>
          </p:cNvSpPr>
          <p:nvPr>
            <p:ph type="sldNum" sz="quarter" idx="5"/>
          </p:nvPr>
        </p:nvSpPr>
        <p:spPr/>
        <p:txBody>
          <a:bodyPr/>
          <a:lstStyle/>
          <a:p>
            <a:fld id="{5785012C-24FD-4033-9E4F-17EFABF705B6}" type="slidenum">
              <a:rPr lang="en-US" smtClean="0"/>
              <a:pPr/>
              <a:t>13</a:t>
            </a:fld>
            <a:endParaRPr lang="en-US"/>
          </a:p>
        </p:txBody>
      </p:sp>
    </p:spTree>
    <p:extLst>
      <p:ext uri="{BB962C8B-B14F-4D97-AF65-F5344CB8AC3E}">
        <p14:creationId xmlns:p14="http://schemas.microsoft.com/office/powerpoint/2010/main" val="283481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GDB vs YEAR</a:t>
            </a:r>
          </a:p>
        </p:txBody>
      </p:sp>
      <p:sp>
        <p:nvSpPr>
          <p:cNvPr id="4" name="Footer Placeholder 3"/>
          <p:cNvSpPr>
            <a:spLocks noGrp="1"/>
          </p:cNvSpPr>
          <p:nvPr>
            <p:ph type="ftr" sz="quarter" idx="4"/>
          </p:nvPr>
        </p:nvSpPr>
        <p:spPr/>
        <p:txBody>
          <a:bodyPr/>
          <a:lstStyle/>
          <a:p>
            <a:r>
              <a:rPr lang="en-US"/>
              <a:t>Branch: CSE CSF</a:t>
            </a:r>
          </a:p>
        </p:txBody>
      </p:sp>
      <p:sp>
        <p:nvSpPr>
          <p:cNvPr id="5" name="Slide Number Placeholder 4"/>
          <p:cNvSpPr>
            <a:spLocks noGrp="1"/>
          </p:cNvSpPr>
          <p:nvPr>
            <p:ph type="sldNum" sz="quarter" idx="5"/>
          </p:nvPr>
        </p:nvSpPr>
        <p:spPr/>
        <p:txBody>
          <a:bodyPr/>
          <a:lstStyle/>
          <a:p>
            <a:fld id="{5785012C-24FD-4033-9E4F-17EFABF705B6}" type="slidenum">
              <a:rPr lang="en-US" smtClean="0"/>
              <a:pPr/>
              <a:t>14</a:t>
            </a:fld>
            <a:endParaRPr lang="en-US"/>
          </a:p>
        </p:txBody>
      </p:sp>
    </p:spTree>
    <p:extLst>
      <p:ext uri="{BB962C8B-B14F-4D97-AF65-F5344CB8AC3E}">
        <p14:creationId xmlns:p14="http://schemas.microsoft.com/office/powerpoint/2010/main" val="2495709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Calculation of the predicted MSP of each crop in 2021 can be done by making use of loop </a:t>
            </a:r>
          </a:p>
        </p:txBody>
      </p:sp>
      <p:sp>
        <p:nvSpPr>
          <p:cNvPr id="4" name="Footer Placeholder 3"/>
          <p:cNvSpPr>
            <a:spLocks noGrp="1"/>
          </p:cNvSpPr>
          <p:nvPr>
            <p:ph type="ftr" sz="quarter" idx="4"/>
          </p:nvPr>
        </p:nvSpPr>
        <p:spPr/>
        <p:txBody>
          <a:bodyPr/>
          <a:lstStyle/>
          <a:p>
            <a:r>
              <a:rPr lang="en-US"/>
              <a:t>Branch: CSE CSF</a:t>
            </a:r>
          </a:p>
        </p:txBody>
      </p:sp>
      <p:sp>
        <p:nvSpPr>
          <p:cNvPr id="5" name="Slide Number Placeholder 4"/>
          <p:cNvSpPr>
            <a:spLocks noGrp="1"/>
          </p:cNvSpPr>
          <p:nvPr>
            <p:ph type="sldNum" sz="quarter" idx="5"/>
          </p:nvPr>
        </p:nvSpPr>
        <p:spPr/>
        <p:txBody>
          <a:bodyPr/>
          <a:lstStyle/>
          <a:p>
            <a:fld id="{5785012C-24FD-4033-9E4F-17EFABF705B6}" type="slidenum">
              <a:rPr lang="en-US" smtClean="0"/>
              <a:pPr/>
              <a:t>16</a:t>
            </a:fld>
            <a:endParaRPr lang="en-US"/>
          </a:p>
        </p:txBody>
      </p:sp>
    </p:spTree>
    <p:extLst>
      <p:ext uri="{BB962C8B-B14F-4D97-AF65-F5344CB8AC3E}">
        <p14:creationId xmlns:p14="http://schemas.microsoft.com/office/powerpoint/2010/main" val="3864864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Kharif : rainy season crop and rabi are winter season and </a:t>
            </a:r>
            <a:r>
              <a:rPr lang="en-IN" dirty="0" err="1"/>
              <a:t>avg</a:t>
            </a:r>
            <a:r>
              <a:rPr lang="en-IN" dirty="0"/>
              <a:t> </a:t>
            </a:r>
            <a:r>
              <a:rPr lang="en-IN"/>
              <a:t>MSP  (</a:t>
            </a:r>
            <a:r>
              <a:rPr lang="en-IN" dirty="0"/>
              <a:t>predicted)</a:t>
            </a:r>
          </a:p>
        </p:txBody>
      </p:sp>
      <p:sp>
        <p:nvSpPr>
          <p:cNvPr id="4" name="Footer Placeholder 3"/>
          <p:cNvSpPr>
            <a:spLocks noGrp="1"/>
          </p:cNvSpPr>
          <p:nvPr>
            <p:ph type="ftr" sz="quarter" idx="4"/>
          </p:nvPr>
        </p:nvSpPr>
        <p:spPr/>
        <p:txBody>
          <a:bodyPr/>
          <a:lstStyle/>
          <a:p>
            <a:r>
              <a:rPr lang="en-US"/>
              <a:t>Branch: CSE CSF</a:t>
            </a:r>
          </a:p>
        </p:txBody>
      </p:sp>
      <p:sp>
        <p:nvSpPr>
          <p:cNvPr id="5" name="Slide Number Placeholder 4"/>
          <p:cNvSpPr>
            <a:spLocks noGrp="1"/>
          </p:cNvSpPr>
          <p:nvPr>
            <p:ph type="sldNum" sz="quarter" idx="5"/>
          </p:nvPr>
        </p:nvSpPr>
        <p:spPr/>
        <p:txBody>
          <a:bodyPr/>
          <a:lstStyle/>
          <a:p>
            <a:fld id="{5785012C-24FD-4033-9E4F-17EFABF705B6}" type="slidenum">
              <a:rPr lang="en-US" smtClean="0"/>
              <a:pPr/>
              <a:t>18</a:t>
            </a:fld>
            <a:endParaRPr lang="en-US"/>
          </a:p>
        </p:txBody>
      </p:sp>
    </p:spTree>
    <p:extLst>
      <p:ext uri="{BB962C8B-B14F-4D97-AF65-F5344CB8AC3E}">
        <p14:creationId xmlns:p14="http://schemas.microsoft.com/office/powerpoint/2010/main" val="72383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r>
              <a:rPr lang="en-IN" sz="1200" b="0" i="0" dirty="0">
                <a:solidFill>
                  <a:srgbClr val="111111"/>
                </a:solidFill>
                <a:effectLst/>
                <a:latin typeface="Open Sans" panose="020B0604020202020204" pitchFamily="34" charset="0"/>
              </a:rPr>
              <a:t>Decision Tree algorithm belongs to the family of supervised learning algorithms.</a:t>
            </a:r>
          </a:p>
          <a:p>
            <a:endParaRPr lang="en-IN" dirty="0"/>
          </a:p>
        </p:txBody>
      </p:sp>
      <p:sp>
        <p:nvSpPr>
          <p:cNvPr id="4" name="Footer Placeholder 3"/>
          <p:cNvSpPr>
            <a:spLocks noGrp="1"/>
          </p:cNvSpPr>
          <p:nvPr>
            <p:ph type="ftr" sz="quarter" idx="4"/>
          </p:nvPr>
        </p:nvSpPr>
        <p:spPr/>
        <p:txBody>
          <a:bodyPr/>
          <a:lstStyle/>
          <a:p>
            <a:r>
              <a:rPr lang="en-US"/>
              <a:t>Branch: CSE CSF</a:t>
            </a:r>
          </a:p>
        </p:txBody>
      </p:sp>
      <p:sp>
        <p:nvSpPr>
          <p:cNvPr id="5" name="Slide Number Placeholder 4"/>
          <p:cNvSpPr>
            <a:spLocks noGrp="1"/>
          </p:cNvSpPr>
          <p:nvPr>
            <p:ph type="sldNum" sz="quarter" idx="5"/>
          </p:nvPr>
        </p:nvSpPr>
        <p:spPr/>
        <p:txBody>
          <a:bodyPr/>
          <a:lstStyle/>
          <a:p>
            <a:fld id="{5785012C-24FD-4033-9E4F-17EFABF705B6}" type="slidenum">
              <a:rPr lang="en-US" smtClean="0"/>
              <a:pPr/>
              <a:t>27</a:t>
            </a:fld>
            <a:endParaRPr lang="en-US"/>
          </a:p>
        </p:txBody>
      </p:sp>
    </p:spTree>
    <p:extLst>
      <p:ext uri="{BB962C8B-B14F-4D97-AF65-F5344CB8AC3E}">
        <p14:creationId xmlns:p14="http://schemas.microsoft.com/office/powerpoint/2010/main" val="2050580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5/28/2021</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5/28/2021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5/28/2021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5/28/2021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5/28/2021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2B9A807-7BC9-41AC-A975-3473DF20A1E0}" type="datetimeFigureOut">
              <a:rPr lang="en-IN" smtClean="0"/>
              <a:t>28-05-2021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8FAD39CC-1DE1-450C-B23A-503DBFA1E855}" type="slidenum">
              <a:rPr lang="en-IN" smtClean="0"/>
              <a:t>‹#›</a:t>
            </a:fld>
            <a:endParaRPr lang="en-IN"/>
          </a:p>
        </p:txBody>
      </p:sp>
    </p:spTree>
    <p:extLst>
      <p:ext uri="{BB962C8B-B14F-4D97-AF65-F5344CB8AC3E}">
        <p14:creationId xmlns:p14="http://schemas.microsoft.com/office/powerpoint/2010/main" val="398898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5/28/2021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 id="2147483664" r:id="rId6"/>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737359"/>
            <a:ext cx="10972800" cy="4541205"/>
          </a:xfrm>
        </p:spPr>
        <p:txBody>
          <a:bodyPr>
            <a:normAutofit/>
          </a:bodyPr>
          <a:lstStyle/>
          <a:p>
            <a:pPr algn="just">
              <a:lnSpc>
                <a:spcPct val="160000"/>
              </a:lnSpc>
            </a:pPr>
            <a:r>
              <a:rPr lang="en-IN" sz="2400" dirty="0"/>
              <a:t>Lastly, a front-end has been prepared which was named as Farmers Advisor. </a:t>
            </a:r>
          </a:p>
          <a:p>
            <a:pPr algn="just">
              <a:lnSpc>
                <a:spcPct val="160000"/>
              </a:lnSpc>
            </a:pPr>
            <a:r>
              <a:rPr lang="en-IN" sz="2400" dirty="0"/>
              <a:t>And linked the outputs of both the algorithms, so that the data of MSP of suitable crops and its crop yield can be displayed on the online portal after farmer providing the inputs.</a:t>
            </a:r>
            <a:endParaRPr lang="en-US" sz="2400"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8A0E-E792-4A28-8A0C-57EDF47DC5D0}"/>
              </a:ext>
            </a:extLst>
          </p:cNvPr>
          <p:cNvSpPr>
            <a:spLocks noGrp="1"/>
          </p:cNvSpPr>
          <p:nvPr>
            <p:ph type="title"/>
          </p:nvPr>
        </p:nvSpPr>
        <p:spPr>
          <a:xfrm>
            <a:off x="454090" y="2657055"/>
            <a:ext cx="10972800" cy="1143000"/>
          </a:xfrm>
        </p:spPr>
        <p:txBody>
          <a:bodyPr>
            <a:noAutofit/>
          </a:bodyPr>
          <a:lstStyle/>
          <a:p>
            <a:r>
              <a:rPr lang="en-IN" sz="8000" dirty="0"/>
              <a:t>PROJECT DESIGN </a:t>
            </a:r>
          </a:p>
        </p:txBody>
      </p:sp>
    </p:spTree>
    <p:extLst>
      <p:ext uri="{BB962C8B-B14F-4D97-AF65-F5344CB8AC3E}">
        <p14:creationId xmlns:p14="http://schemas.microsoft.com/office/powerpoint/2010/main" val="317249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AEC4-B5BD-45A7-B6A6-11CFCCE67ACC}"/>
              </a:ext>
            </a:extLst>
          </p:cNvPr>
          <p:cNvSpPr>
            <a:spLocks noGrp="1"/>
          </p:cNvSpPr>
          <p:nvPr>
            <p:ph type="title"/>
          </p:nvPr>
        </p:nvSpPr>
        <p:spPr>
          <a:xfrm>
            <a:off x="762000" y="427039"/>
            <a:ext cx="10972800" cy="1143000"/>
          </a:xfrm>
        </p:spPr>
        <p:txBody>
          <a:bodyPr>
            <a:normAutofit fontScale="90000"/>
          </a:bodyPr>
          <a:lstStyle/>
          <a:p>
            <a:r>
              <a:rPr lang="en-IN" dirty="0"/>
              <a:t>ACTIVITY DIAGRAM</a:t>
            </a:r>
            <a:br>
              <a:rPr lang="en-IN" dirty="0"/>
            </a:br>
            <a:endParaRPr lang="en-IN" dirty="0"/>
          </a:p>
        </p:txBody>
      </p:sp>
      <p:pic>
        <p:nvPicPr>
          <p:cNvPr id="4" name="Picture 3">
            <a:extLst>
              <a:ext uri="{FF2B5EF4-FFF2-40B4-BE49-F238E27FC236}">
                <a16:creationId xmlns:a16="http://schemas.microsoft.com/office/drawing/2014/main" id="{69AAABD7-66F3-43B9-B716-DB59B8E4F15E}"/>
              </a:ext>
            </a:extLst>
          </p:cNvPr>
          <p:cNvPicPr>
            <a:picLocks noChangeAspect="1"/>
          </p:cNvPicPr>
          <p:nvPr/>
        </p:nvPicPr>
        <p:blipFill>
          <a:blip r:embed="rId3"/>
          <a:stretch>
            <a:fillRect/>
          </a:stretch>
        </p:blipFill>
        <p:spPr>
          <a:xfrm>
            <a:off x="150830" y="998539"/>
            <a:ext cx="11583970" cy="5981700"/>
          </a:xfrm>
          <a:prstGeom prst="rect">
            <a:avLst/>
          </a:prstGeom>
        </p:spPr>
      </p:pic>
    </p:spTree>
    <p:extLst>
      <p:ext uri="{BB962C8B-B14F-4D97-AF65-F5344CB8AC3E}">
        <p14:creationId xmlns:p14="http://schemas.microsoft.com/office/powerpoint/2010/main" val="377072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F0D4CB-F8E0-4BA8-975C-BF7EDCA66178}"/>
              </a:ext>
            </a:extLst>
          </p:cNvPr>
          <p:cNvSpPr>
            <a:spLocks noGrp="1"/>
          </p:cNvSpPr>
          <p:nvPr>
            <p:ph type="title"/>
          </p:nvPr>
        </p:nvSpPr>
        <p:spPr>
          <a:xfrm>
            <a:off x="0" y="151841"/>
            <a:ext cx="12192000" cy="536074"/>
          </a:xfrm>
        </p:spPr>
        <p:txBody>
          <a:bodyPr>
            <a:normAutofit fontScale="90000"/>
          </a:bodyPr>
          <a:lstStyle/>
          <a:p>
            <a:r>
              <a:rPr lang="en-IN" dirty="0">
                <a:solidFill>
                  <a:schemeClr val="tx1"/>
                </a:solidFill>
              </a:rPr>
              <a:t> data year GDP and MSP of each crop</a:t>
            </a:r>
          </a:p>
        </p:txBody>
      </p:sp>
      <p:pic>
        <p:nvPicPr>
          <p:cNvPr id="8" name="Picture 7">
            <a:extLst>
              <a:ext uri="{FF2B5EF4-FFF2-40B4-BE49-F238E27FC236}">
                <a16:creationId xmlns:a16="http://schemas.microsoft.com/office/drawing/2014/main" id="{4F001051-3DE7-4B73-ACAE-01E27E6D9E08}"/>
              </a:ext>
            </a:extLst>
          </p:cNvPr>
          <p:cNvPicPr>
            <a:picLocks noChangeAspect="1"/>
          </p:cNvPicPr>
          <p:nvPr/>
        </p:nvPicPr>
        <p:blipFill>
          <a:blip r:embed="rId3"/>
          <a:stretch>
            <a:fillRect/>
          </a:stretch>
        </p:blipFill>
        <p:spPr>
          <a:xfrm>
            <a:off x="0" y="1213752"/>
            <a:ext cx="12192000" cy="5438975"/>
          </a:xfrm>
          <a:prstGeom prst="rect">
            <a:avLst/>
          </a:prstGeom>
        </p:spPr>
      </p:pic>
      <p:sp>
        <p:nvSpPr>
          <p:cNvPr id="9" name="Title 5">
            <a:extLst>
              <a:ext uri="{FF2B5EF4-FFF2-40B4-BE49-F238E27FC236}">
                <a16:creationId xmlns:a16="http://schemas.microsoft.com/office/drawing/2014/main" id="{7B801CCC-C038-494A-BE4F-C829EF2B83E9}"/>
              </a:ext>
            </a:extLst>
          </p:cNvPr>
          <p:cNvSpPr txBox="1">
            <a:spLocks/>
          </p:cNvSpPr>
          <p:nvPr/>
        </p:nvSpPr>
        <p:spPr>
          <a:xfrm>
            <a:off x="3256384" y="687915"/>
            <a:ext cx="4889241" cy="536074"/>
          </a:xfrm>
          <a:prstGeom prst="rect">
            <a:avLst/>
          </a:prstGeom>
        </p:spPr>
        <p:txBody>
          <a:bodyPr vert="horz" lIns="91438" tIns="45719" rIns="91438" bIns="45719" rtlCol="0" anchor="ctr">
            <a:normAutofit fontScale="97500"/>
          </a:bodyPr>
          <a:lstStyle>
            <a:lvl1pPr algn="ctr" defTabSz="457189" rtl="0" eaLnBrk="1" latinLnBrk="0" hangingPunct="1">
              <a:spcBef>
                <a:spcPct val="0"/>
              </a:spcBef>
              <a:buNone/>
              <a:defRPr sz="3600" b="0" kern="1200">
                <a:solidFill>
                  <a:schemeClr val="tx1">
                    <a:lumMod val="65000"/>
                    <a:lumOff val="35000"/>
                  </a:schemeClr>
                </a:solidFill>
                <a:latin typeface="+mn-lt"/>
                <a:ea typeface="+mj-ea"/>
                <a:cs typeface="+mj-cs"/>
              </a:defRPr>
            </a:lvl1pPr>
          </a:lstStyle>
          <a:p>
            <a:r>
              <a:rPr lang="en-IN" sz="1800" dirty="0">
                <a:solidFill>
                  <a:schemeClr val="tx1"/>
                </a:solidFill>
              </a:rPr>
              <a:t>Linear Regression algorithm</a:t>
            </a:r>
          </a:p>
        </p:txBody>
      </p:sp>
    </p:spTree>
    <p:extLst>
      <p:ext uri="{BB962C8B-B14F-4D97-AF65-F5344CB8AC3E}">
        <p14:creationId xmlns:p14="http://schemas.microsoft.com/office/powerpoint/2010/main" val="1985776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10B3-DFDF-4B8C-BE85-691BA10F9113}"/>
              </a:ext>
            </a:extLst>
          </p:cNvPr>
          <p:cNvSpPr>
            <a:spLocks noGrp="1"/>
          </p:cNvSpPr>
          <p:nvPr>
            <p:ph type="title"/>
          </p:nvPr>
        </p:nvSpPr>
        <p:spPr>
          <a:xfrm>
            <a:off x="609600" y="232681"/>
            <a:ext cx="10972800" cy="1143000"/>
          </a:xfrm>
        </p:spPr>
        <p:txBody>
          <a:bodyPr>
            <a:normAutofit fontScale="90000"/>
          </a:bodyPr>
          <a:lstStyle/>
          <a:p>
            <a:r>
              <a:rPr lang="en-IN" dirty="0">
                <a:solidFill>
                  <a:schemeClr val="tx1"/>
                </a:solidFill>
              </a:rPr>
              <a:t>Prediction of GDP of year 2021 using linear regression </a:t>
            </a:r>
            <a:r>
              <a:rPr lang="en-IN" sz="1800" dirty="0">
                <a:solidFill>
                  <a:schemeClr val="tx1"/>
                </a:solidFill>
              </a:rPr>
              <a:t>(GDB VS YEAR GRAPH)</a:t>
            </a:r>
          </a:p>
        </p:txBody>
      </p:sp>
      <p:sp>
        <p:nvSpPr>
          <p:cNvPr id="11" name="Content Placeholder 10">
            <a:extLst>
              <a:ext uri="{FF2B5EF4-FFF2-40B4-BE49-F238E27FC236}">
                <a16:creationId xmlns:a16="http://schemas.microsoft.com/office/drawing/2014/main" id="{257FD58E-7720-4326-80B1-BB86F0477773}"/>
              </a:ext>
            </a:extLst>
          </p:cNvPr>
          <p:cNvSpPr>
            <a:spLocks noGrp="1"/>
          </p:cNvSpPr>
          <p:nvPr>
            <p:ph idx="1"/>
          </p:nvPr>
        </p:nvSpPr>
        <p:spPr>
          <a:xfrm>
            <a:off x="0" y="862844"/>
            <a:ext cx="2696547" cy="380818"/>
          </a:xfrm>
        </p:spPr>
        <p:txBody>
          <a:bodyPr>
            <a:normAutofit lnSpcReduction="10000"/>
          </a:bodyPr>
          <a:lstStyle/>
          <a:p>
            <a:pPr marL="0" indent="0">
              <a:buNone/>
            </a:pPr>
            <a:r>
              <a:rPr lang="en-IN" sz="2000" dirty="0"/>
              <a:t>Step 1: From Database</a:t>
            </a:r>
          </a:p>
        </p:txBody>
      </p:sp>
      <p:pic>
        <p:nvPicPr>
          <p:cNvPr id="8" name="Picture 7">
            <a:extLst>
              <a:ext uri="{FF2B5EF4-FFF2-40B4-BE49-F238E27FC236}">
                <a16:creationId xmlns:a16="http://schemas.microsoft.com/office/drawing/2014/main" id="{80044FCE-578F-47C2-9A17-2B839555D70B}"/>
              </a:ext>
            </a:extLst>
          </p:cNvPr>
          <p:cNvPicPr>
            <a:picLocks noChangeAspect="1"/>
          </p:cNvPicPr>
          <p:nvPr/>
        </p:nvPicPr>
        <p:blipFill>
          <a:blip r:embed="rId3"/>
          <a:stretch>
            <a:fillRect/>
          </a:stretch>
        </p:blipFill>
        <p:spPr>
          <a:xfrm>
            <a:off x="-1812" y="1235693"/>
            <a:ext cx="3108906" cy="1992969"/>
          </a:xfrm>
          <a:prstGeom prst="rect">
            <a:avLst/>
          </a:prstGeom>
        </p:spPr>
      </p:pic>
      <p:pic>
        <p:nvPicPr>
          <p:cNvPr id="10" name="Picture 9">
            <a:extLst>
              <a:ext uri="{FF2B5EF4-FFF2-40B4-BE49-F238E27FC236}">
                <a16:creationId xmlns:a16="http://schemas.microsoft.com/office/drawing/2014/main" id="{46E77F01-B79E-4897-8BD6-82899092C643}"/>
              </a:ext>
            </a:extLst>
          </p:cNvPr>
          <p:cNvPicPr>
            <a:picLocks noChangeAspect="1"/>
          </p:cNvPicPr>
          <p:nvPr/>
        </p:nvPicPr>
        <p:blipFill>
          <a:blip r:embed="rId4"/>
          <a:stretch>
            <a:fillRect/>
          </a:stretch>
        </p:blipFill>
        <p:spPr>
          <a:xfrm>
            <a:off x="0" y="4191776"/>
            <a:ext cx="3573624" cy="2591162"/>
          </a:xfrm>
          <a:prstGeom prst="rect">
            <a:avLst/>
          </a:prstGeom>
        </p:spPr>
      </p:pic>
      <p:sp>
        <p:nvSpPr>
          <p:cNvPr id="12" name="Content Placeholder 10">
            <a:extLst>
              <a:ext uri="{FF2B5EF4-FFF2-40B4-BE49-F238E27FC236}">
                <a16:creationId xmlns:a16="http://schemas.microsoft.com/office/drawing/2014/main" id="{35A202D2-E672-4CE1-A5FA-FFF78A6B79A6}"/>
              </a:ext>
            </a:extLst>
          </p:cNvPr>
          <p:cNvSpPr txBox="1">
            <a:spLocks/>
          </p:cNvSpPr>
          <p:nvPr/>
        </p:nvSpPr>
        <p:spPr>
          <a:xfrm>
            <a:off x="-25140" y="3223398"/>
            <a:ext cx="3573623" cy="968377"/>
          </a:xfrm>
          <a:prstGeom prst="rect">
            <a:avLst/>
          </a:prstGeom>
        </p:spPr>
        <p:txBody>
          <a:bodyPr vert="horz" lIns="91438" tIns="45719" rIns="91438" bIns="45719" rtlCol="0">
            <a:no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IN" sz="1800" dirty="0"/>
              <a:t>Step 2: Extracted data from Database into python console from year 2011 – 2020 past data</a:t>
            </a:r>
          </a:p>
        </p:txBody>
      </p:sp>
      <p:pic>
        <p:nvPicPr>
          <p:cNvPr id="14" name="Picture 13">
            <a:extLst>
              <a:ext uri="{FF2B5EF4-FFF2-40B4-BE49-F238E27FC236}">
                <a16:creationId xmlns:a16="http://schemas.microsoft.com/office/drawing/2014/main" id="{624E0028-FE29-4DDB-9078-AB51F0959E14}"/>
              </a:ext>
            </a:extLst>
          </p:cNvPr>
          <p:cNvPicPr>
            <a:picLocks noChangeAspect="1"/>
          </p:cNvPicPr>
          <p:nvPr/>
        </p:nvPicPr>
        <p:blipFill>
          <a:blip r:embed="rId5"/>
          <a:stretch>
            <a:fillRect/>
          </a:stretch>
        </p:blipFill>
        <p:spPr>
          <a:xfrm>
            <a:off x="4073518" y="1875453"/>
            <a:ext cx="8118482" cy="4366727"/>
          </a:xfrm>
          <a:prstGeom prst="rect">
            <a:avLst/>
          </a:prstGeom>
        </p:spPr>
      </p:pic>
      <p:sp>
        <p:nvSpPr>
          <p:cNvPr id="17" name="Content Placeholder 10">
            <a:extLst>
              <a:ext uri="{FF2B5EF4-FFF2-40B4-BE49-F238E27FC236}">
                <a16:creationId xmlns:a16="http://schemas.microsoft.com/office/drawing/2014/main" id="{3D1B68EE-87E9-4DAC-BFEC-08CADCC76AF9}"/>
              </a:ext>
            </a:extLst>
          </p:cNvPr>
          <p:cNvSpPr txBox="1">
            <a:spLocks/>
          </p:cNvSpPr>
          <p:nvPr/>
        </p:nvSpPr>
        <p:spPr>
          <a:xfrm>
            <a:off x="3892162" y="1415126"/>
            <a:ext cx="8299837" cy="737626"/>
          </a:xfrm>
          <a:prstGeom prst="rect">
            <a:avLst/>
          </a:prstGeom>
        </p:spPr>
        <p:txBody>
          <a:bodyPr vert="horz" lIns="91438" tIns="45719" rIns="91438" bIns="45719" rtlCol="0">
            <a:no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IN" sz="1800" dirty="0"/>
              <a:t>Step 3: Using y=b_0 + b_1*(x) predicting the value of GDB where x= 2021 or x Year</a:t>
            </a:r>
          </a:p>
        </p:txBody>
      </p:sp>
      <p:sp>
        <p:nvSpPr>
          <p:cNvPr id="18" name="Content Placeholder 10">
            <a:extLst>
              <a:ext uri="{FF2B5EF4-FFF2-40B4-BE49-F238E27FC236}">
                <a16:creationId xmlns:a16="http://schemas.microsoft.com/office/drawing/2014/main" id="{5E74A9D3-1B07-479C-9C74-78574DA20721}"/>
              </a:ext>
            </a:extLst>
          </p:cNvPr>
          <p:cNvSpPr txBox="1">
            <a:spLocks/>
          </p:cNvSpPr>
          <p:nvPr/>
        </p:nvSpPr>
        <p:spPr>
          <a:xfrm>
            <a:off x="4054857" y="6366350"/>
            <a:ext cx="7244514" cy="737626"/>
          </a:xfrm>
          <a:prstGeom prst="rect">
            <a:avLst/>
          </a:prstGeom>
        </p:spPr>
        <p:txBody>
          <a:bodyPr vert="horz" lIns="91438" tIns="45719" rIns="91438" bIns="45719" rtlCol="0">
            <a:no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IN" sz="1800" dirty="0"/>
              <a:t>Step 4: </a:t>
            </a:r>
            <a:r>
              <a:rPr lang="en-IN" sz="1800" dirty="0" err="1"/>
              <a:t>OutPut</a:t>
            </a:r>
            <a:r>
              <a:rPr lang="en-IN" sz="1800" dirty="0"/>
              <a:t>-&gt; 2021 (future) GDB is predicted as 2.9614666668696 </a:t>
            </a:r>
          </a:p>
        </p:txBody>
      </p:sp>
    </p:spTree>
    <p:extLst>
      <p:ext uri="{BB962C8B-B14F-4D97-AF65-F5344CB8AC3E}">
        <p14:creationId xmlns:p14="http://schemas.microsoft.com/office/powerpoint/2010/main" val="2506783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BD50-90A4-437F-A7DE-457C2140401C}"/>
              </a:ext>
            </a:extLst>
          </p:cNvPr>
          <p:cNvSpPr>
            <a:spLocks noGrp="1"/>
          </p:cNvSpPr>
          <p:nvPr>
            <p:ph type="title"/>
          </p:nvPr>
        </p:nvSpPr>
        <p:spPr>
          <a:xfrm>
            <a:off x="1129003" y="202019"/>
            <a:ext cx="8888963" cy="450039"/>
          </a:xfrm>
        </p:spPr>
        <p:txBody>
          <a:bodyPr>
            <a:normAutofit fontScale="90000"/>
          </a:bodyPr>
          <a:lstStyle/>
          <a:p>
            <a:r>
              <a:rPr lang="en-IN" dirty="0"/>
              <a:t>MSP of each crop prediction in 2021</a:t>
            </a:r>
          </a:p>
        </p:txBody>
      </p:sp>
      <p:sp>
        <p:nvSpPr>
          <p:cNvPr id="3" name="Content Placeholder 2">
            <a:extLst>
              <a:ext uri="{FF2B5EF4-FFF2-40B4-BE49-F238E27FC236}">
                <a16:creationId xmlns:a16="http://schemas.microsoft.com/office/drawing/2014/main" id="{734C7E4C-F2AF-4C56-B498-4CE1E332031F}"/>
              </a:ext>
            </a:extLst>
          </p:cNvPr>
          <p:cNvSpPr>
            <a:spLocks noGrp="1"/>
          </p:cNvSpPr>
          <p:nvPr>
            <p:ph idx="1"/>
          </p:nvPr>
        </p:nvSpPr>
        <p:spPr>
          <a:xfrm>
            <a:off x="1688841" y="1166327"/>
            <a:ext cx="7604449" cy="606489"/>
          </a:xfrm>
        </p:spPr>
        <p:txBody>
          <a:bodyPr>
            <a:normAutofit/>
          </a:bodyPr>
          <a:lstStyle/>
          <a:p>
            <a:pPr marL="0" indent="0">
              <a:buNone/>
            </a:pPr>
            <a:r>
              <a:rPr lang="en-IN" sz="2000" dirty="0"/>
              <a:t>                               Given MSP of each crop from 2011 – 2020 </a:t>
            </a:r>
          </a:p>
        </p:txBody>
      </p:sp>
      <p:pic>
        <p:nvPicPr>
          <p:cNvPr id="5" name="Picture 4">
            <a:extLst>
              <a:ext uri="{FF2B5EF4-FFF2-40B4-BE49-F238E27FC236}">
                <a16:creationId xmlns:a16="http://schemas.microsoft.com/office/drawing/2014/main" id="{8DC44BE7-7F35-4BA4-8B76-FAE27413697A}"/>
              </a:ext>
            </a:extLst>
          </p:cNvPr>
          <p:cNvPicPr>
            <a:picLocks noChangeAspect="1"/>
          </p:cNvPicPr>
          <p:nvPr/>
        </p:nvPicPr>
        <p:blipFill>
          <a:blip r:embed="rId2"/>
          <a:stretch>
            <a:fillRect/>
          </a:stretch>
        </p:blipFill>
        <p:spPr>
          <a:xfrm>
            <a:off x="0" y="1574975"/>
            <a:ext cx="12192000" cy="5081006"/>
          </a:xfrm>
          <a:prstGeom prst="rect">
            <a:avLst/>
          </a:prstGeom>
        </p:spPr>
      </p:pic>
    </p:spTree>
    <p:extLst>
      <p:ext uri="{BB962C8B-B14F-4D97-AF65-F5344CB8AC3E}">
        <p14:creationId xmlns:p14="http://schemas.microsoft.com/office/powerpoint/2010/main" val="1743720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A54F-41EC-4C03-A311-53B7267337F2}"/>
              </a:ext>
            </a:extLst>
          </p:cNvPr>
          <p:cNvSpPr>
            <a:spLocks noGrp="1"/>
          </p:cNvSpPr>
          <p:nvPr>
            <p:ph type="title"/>
          </p:nvPr>
        </p:nvSpPr>
        <p:spPr>
          <a:xfrm>
            <a:off x="762000" y="163078"/>
            <a:ext cx="10453396" cy="690465"/>
          </a:xfrm>
        </p:spPr>
        <p:txBody>
          <a:bodyPr>
            <a:normAutofit fontScale="90000"/>
          </a:bodyPr>
          <a:lstStyle/>
          <a:p>
            <a:r>
              <a:rPr lang="en-IN" dirty="0"/>
              <a:t>MSP of ‘Paddy’ for 2021 prediction.</a:t>
            </a:r>
          </a:p>
        </p:txBody>
      </p:sp>
      <p:pic>
        <p:nvPicPr>
          <p:cNvPr id="6" name="Picture 5">
            <a:extLst>
              <a:ext uri="{FF2B5EF4-FFF2-40B4-BE49-F238E27FC236}">
                <a16:creationId xmlns:a16="http://schemas.microsoft.com/office/drawing/2014/main" id="{72F52076-74D3-4311-820E-B8B3A32A7997}"/>
              </a:ext>
            </a:extLst>
          </p:cNvPr>
          <p:cNvPicPr>
            <a:picLocks noChangeAspect="1"/>
          </p:cNvPicPr>
          <p:nvPr/>
        </p:nvPicPr>
        <p:blipFill>
          <a:blip r:embed="rId3"/>
          <a:stretch>
            <a:fillRect/>
          </a:stretch>
        </p:blipFill>
        <p:spPr>
          <a:xfrm>
            <a:off x="7776" y="1260393"/>
            <a:ext cx="12192000" cy="5149740"/>
          </a:xfrm>
          <a:prstGeom prst="rect">
            <a:avLst/>
          </a:prstGeom>
        </p:spPr>
      </p:pic>
      <p:sp>
        <p:nvSpPr>
          <p:cNvPr id="7" name="Title 1">
            <a:extLst>
              <a:ext uri="{FF2B5EF4-FFF2-40B4-BE49-F238E27FC236}">
                <a16:creationId xmlns:a16="http://schemas.microsoft.com/office/drawing/2014/main" id="{C4E66A94-4D18-44D9-87AE-DEA7854724DC}"/>
              </a:ext>
            </a:extLst>
          </p:cNvPr>
          <p:cNvSpPr txBox="1">
            <a:spLocks/>
          </p:cNvSpPr>
          <p:nvPr/>
        </p:nvSpPr>
        <p:spPr>
          <a:xfrm>
            <a:off x="1544217" y="921381"/>
            <a:ext cx="9119118" cy="339012"/>
          </a:xfrm>
          <a:prstGeom prst="rect">
            <a:avLst/>
          </a:prstGeom>
        </p:spPr>
        <p:txBody>
          <a:bodyPr vert="horz" lIns="91438" tIns="45719" rIns="91438" bIns="45719" rtlCol="0" anchor="ctr">
            <a:normAutofit fontScale="37500" lnSpcReduction="20000"/>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IN" dirty="0"/>
              <a:t>The 1</a:t>
            </a:r>
            <a:r>
              <a:rPr lang="en-IN" baseline="30000" dirty="0"/>
              <a:t>st</a:t>
            </a:r>
            <a:r>
              <a:rPr lang="en-IN" dirty="0"/>
              <a:t> crop in out list ‘Paddy’ MSP prediction for 2021 :</a:t>
            </a:r>
          </a:p>
        </p:txBody>
      </p:sp>
      <p:sp>
        <p:nvSpPr>
          <p:cNvPr id="8" name="Title 1">
            <a:extLst>
              <a:ext uri="{FF2B5EF4-FFF2-40B4-BE49-F238E27FC236}">
                <a16:creationId xmlns:a16="http://schemas.microsoft.com/office/drawing/2014/main" id="{F28192A2-5698-479A-9970-D15DA704016C}"/>
              </a:ext>
            </a:extLst>
          </p:cNvPr>
          <p:cNvSpPr txBox="1">
            <a:spLocks/>
          </p:cNvSpPr>
          <p:nvPr/>
        </p:nvSpPr>
        <p:spPr>
          <a:xfrm>
            <a:off x="1234751" y="6464560"/>
            <a:ext cx="9119118" cy="339012"/>
          </a:xfrm>
          <a:prstGeom prst="rect">
            <a:avLst/>
          </a:prstGeom>
        </p:spPr>
        <p:txBody>
          <a:bodyPr vert="horz" lIns="91438" tIns="45719" rIns="91438" bIns="45719" rtlCol="0" anchor="ctr">
            <a:normAutofit fontScale="37500" lnSpcReduction="20000"/>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indent="0">
              <a:buNone/>
            </a:pPr>
            <a:r>
              <a:rPr lang="en-IN" sz="4400"/>
              <a:t>Similarly for each crop we can have the predicted MSP of 2021 </a:t>
            </a:r>
            <a:endParaRPr lang="en-IN" sz="4400" dirty="0"/>
          </a:p>
        </p:txBody>
      </p:sp>
    </p:spTree>
    <p:extLst>
      <p:ext uri="{BB962C8B-B14F-4D97-AF65-F5344CB8AC3E}">
        <p14:creationId xmlns:p14="http://schemas.microsoft.com/office/powerpoint/2010/main" val="986505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4F61-F75C-410F-8046-49596B3BA123}"/>
              </a:ext>
            </a:extLst>
          </p:cNvPr>
          <p:cNvSpPr>
            <a:spLocks noGrp="1"/>
          </p:cNvSpPr>
          <p:nvPr>
            <p:ph type="title"/>
          </p:nvPr>
        </p:nvSpPr>
        <p:spPr>
          <a:xfrm>
            <a:off x="929951" y="246972"/>
            <a:ext cx="10332098" cy="506022"/>
          </a:xfrm>
        </p:spPr>
        <p:txBody>
          <a:bodyPr>
            <a:normAutofit fontScale="90000"/>
          </a:bodyPr>
          <a:lstStyle/>
          <a:p>
            <a:r>
              <a:rPr lang="en-IN" dirty="0"/>
              <a:t>MSP of ‘Safflower’ for 2021 prediction </a:t>
            </a:r>
          </a:p>
        </p:txBody>
      </p:sp>
      <p:sp>
        <p:nvSpPr>
          <p:cNvPr id="3" name="Content Placeholder 2">
            <a:extLst>
              <a:ext uri="{FF2B5EF4-FFF2-40B4-BE49-F238E27FC236}">
                <a16:creationId xmlns:a16="http://schemas.microsoft.com/office/drawing/2014/main" id="{8D220625-8360-428E-88F9-63A8C5DCC002}"/>
              </a:ext>
            </a:extLst>
          </p:cNvPr>
          <p:cNvSpPr>
            <a:spLocks noGrp="1"/>
          </p:cNvSpPr>
          <p:nvPr>
            <p:ph idx="1"/>
          </p:nvPr>
        </p:nvSpPr>
        <p:spPr>
          <a:xfrm>
            <a:off x="3094655" y="881909"/>
            <a:ext cx="5334000" cy="436209"/>
          </a:xfrm>
        </p:spPr>
        <p:txBody>
          <a:bodyPr>
            <a:noAutofit/>
          </a:bodyPr>
          <a:lstStyle/>
          <a:p>
            <a:pPr marL="0" indent="0">
              <a:buNone/>
            </a:pPr>
            <a:r>
              <a:rPr lang="en-IN" sz="1600" dirty="0"/>
              <a:t>The last crop in out list ‘Safflower’ MSP prediction for 2021 :</a:t>
            </a:r>
          </a:p>
        </p:txBody>
      </p:sp>
      <p:pic>
        <p:nvPicPr>
          <p:cNvPr id="6" name="Picture 5">
            <a:extLst>
              <a:ext uri="{FF2B5EF4-FFF2-40B4-BE49-F238E27FC236}">
                <a16:creationId xmlns:a16="http://schemas.microsoft.com/office/drawing/2014/main" id="{73DEE2DB-506A-4746-96F9-6C9804928EF9}"/>
              </a:ext>
            </a:extLst>
          </p:cNvPr>
          <p:cNvPicPr>
            <a:picLocks noChangeAspect="1"/>
          </p:cNvPicPr>
          <p:nvPr/>
        </p:nvPicPr>
        <p:blipFill>
          <a:blip r:embed="rId2"/>
          <a:stretch>
            <a:fillRect/>
          </a:stretch>
        </p:blipFill>
        <p:spPr>
          <a:xfrm>
            <a:off x="0" y="1318119"/>
            <a:ext cx="12192000" cy="5377614"/>
          </a:xfrm>
          <a:prstGeom prst="rect">
            <a:avLst/>
          </a:prstGeom>
        </p:spPr>
      </p:pic>
    </p:spTree>
    <p:extLst>
      <p:ext uri="{BB962C8B-B14F-4D97-AF65-F5344CB8AC3E}">
        <p14:creationId xmlns:p14="http://schemas.microsoft.com/office/powerpoint/2010/main" val="3878200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20550" y="822883"/>
            <a:ext cx="8350899" cy="624521"/>
          </a:xfrm>
        </p:spPr>
        <p:txBody>
          <a:bodyPr>
            <a:noAutofit/>
          </a:bodyPr>
          <a:lstStyle/>
          <a:p>
            <a:r>
              <a:rPr lang="en-US" sz="1800" dirty="0"/>
              <a:t>On the basis of attributes the decision tree will take decision either the yield is good/bad</a:t>
            </a:r>
          </a:p>
        </p:txBody>
      </p:sp>
      <p:pic>
        <p:nvPicPr>
          <p:cNvPr id="6" name="Picture 5">
            <a:extLst>
              <a:ext uri="{FF2B5EF4-FFF2-40B4-BE49-F238E27FC236}">
                <a16:creationId xmlns:a16="http://schemas.microsoft.com/office/drawing/2014/main" id="{F63729CB-99AB-48DE-8263-7CA39AF0CAB9}"/>
              </a:ext>
            </a:extLst>
          </p:cNvPr>
          <p:cNvPicPr>
            <a:picLocks noChangeAspect="1"/>
          </p:cNvPicPr>
          <p:nvPr/>
        </p:nvPicPr>
        <p:blipFill>
          <a:blip r:embed="rId3"/>
          <a:stretch>
            <a:fillRect/>
          </a:stretch>
        </p:blipFill>
        <p:spPr>
          <a:xfrm>
            <a:off x="0" y="1595534"/>
            <a:ext cx="6764694" cy="5262465"/>
          </a:xfrm>
          <a:prstGeom prst="rect">
            <a:avLst/>
          </a:prstGeom>
        </p:spPr>
      </p:pic>
      <p:pic>
        <p:nvPicPr>
          <p:cNvPr id="8" name="Picture 7">
            <a:extLst>
              <a:ext uri="{FF2B5EF4-FFF2-40B4-BE49-F238E27FC236}">
                <a16:creationId xmlns:a16="http://schemas.microsoft.com/office/drawing/2014/main" id="{2510D55C-8E7E-4104-AA58-199704CE1E8D}"/>
              </a:ext>
            </a:extLst>
          </p:cNvPr>
          <p:cNvPicPr>
            <a:picLocks noChangeAspect="1"/>
          </p:cNvPicPr>
          <p:nvPr/>
        </p:nvPicPr>
        <p:blipFill>
          <a:blip r:embed="rId4"/>
          <a:stretch>
            <a:fillRect/>
          </a:stretch>
        </p:blipFill>
        <p:spPr>
          <a:xfrm>
            <a:off x="6691472" y="1733937"/>
            <a:ext cx="5500528" cy="2492829"/>
          </a:xfrm>
          <a:prstGeom prst="rect">
            <a:avLst/>
          </a:prstGeom>
        </p:spPr>
      </p:pic>
      <p:sp>
        <p:nvSpPr>
          <p:cNvPr id="10" name="Title 2">
            <a:extLst>
              <a:ext uri="{FF2B5EF4-FFF2-40B4-BE49-F238E27FC236}">
                <a16:creationId xmlns:a16="http://schemas.microsoft.com/office/drawing/2014/main" id="{4AB508E7-AAEA-4EE8-A588-A2F5BD5253F9}"/>
              </a:ext>
            </a:extLst>
          </p:cNvPr>
          <p:cNvSpPr txBox="1">
            <a:spLocks/>
          </p:cNvSpPr>
          <p:nvPr/>
        </p:nvSpPr>
        <p:spPr>
          <a:xfrm>
            <a:off x="2320212" y="165604"/>
            <a:ext cx="7022841" cy="624521"/>
          </a:xfrm>
          <a:prstGeom prst="rect">
            <a:avLst/>
          </a:prstGeom>
        </p:spPr>
        <p:txBody>
          <a:bodyPr vert="horz" lIns="91438" tIns="45719" rIns="91438" bIns="45719" rtlCol="0" anchor="ctr">
            <a:normAutofit fontScale="90000" lnSpcReduction="20000"/>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US" dirty="0"/>
              <a:t>Predicted Crop Yield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6C22A-182E-43D0-A818-5964E004D460}"/>
              </a:ext>
            </a:extLst>
          </p:cNvPr>
          <p:cNvSpPr>
            <a:spLocks noGrp="1"/>
          </p:cNvSpPr>
          <p:nvPr>
            <p:ph type="title"/>
          </p:nvPr>
        </p:nvSpPr>
        <p:spPr>
          <a:xfrm>
            <a:off x="762000" y="427039"/>
            <a:ext cx="9968204" cy="374779"/>
          </a:xfrm>
        </p:spPr>
        <p:txBody>
          <a:bodyPr>
            <a:normAutofit fontScale="90000"/>
          </a:bodyPr>
          <a:lstStyle/>
          <a:p>
            <a:r>
              <a:rPr lang="en-IN" dirty="0"/>
              <a:t>Output of Decision tree :</a:t>
            </a:r>
          </a:p>
        </p:txBody>
      </p:sp>
      <p:pic>
        <p:nvPicPr>
          <p:cNvPr id="11" name="Picture 10">
            <a:extLst>
              <a:ext uri="{FF2B5EF4-FFF2-40B4-BE49-F238E27FC236}">
                <a16:creationId xmlns:a16="http://schemas.microsoft.com/office/drawing/2014/main" id="{F25D25CD-2E1C-4B35-AE18-CD8629F984C0}"/>
              </a:ext>
            </a:extLst>
          </p:cNvPr>
          <p:cNvPicPr>
            <a:picLocks noChangeAspect="1"/>
          </p:cNvPicPr>
          <p:nvPr/>
        </p:nvPicPr>
        <p:blipFill>
          <a:blip r:embed="rId2"/>
          <a:stretch>
            <a:fillRect/>
          </a:stretch>
        </p:blipFill>
        <p:spPr>
          <a:xfrm>
            <a:off x="1222310" y="985496"/>
            <a:ext cx="9507893" cy="5321998"/>
          </a:xfrm>
          <a:prstGeom prst="rect">
            <a:avLst/>
          </a:prstGeom>
        </p:spPr>
      </p:pic>
    </p:spTree>
    <p:extLst>
      <p:ext uri="{BB962C8B-B14F-4D97-AF65-F5344CB8AC3E}">
        <p14:creationId xmlns:p14="http://schemas.microsoft.com/office/powerpoint/2010/main" val="397277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a:off x="189186" y="1787558"/>
            <a:ext cx="11813627" cy="1661374"/>
          </a:xfrm>
        </p:spPr>
        <p:txBody>
          <a:bodyPr>
            <a:normAutofit/>
          </a:bodyPr>
          <a:lstStyle/>
          <a:p>
            <a:r>
              <a:rPr lang="en-US" dirty="0">
                <a:latin typeface="Times New Roman" pitchFamily="18" charset="0"/>
                <a:cs typeface="Times New Roman" pitchFamily="18" charset="0"/>
              </a:rPr>
              <a:t> </a:t>
            </a:r>
            <a:r>
              <a:rPr lang="en-US" sz="6600" dirty="0">
                <a:solidFill>
                  <a:schemeClr val="tx1"/>
                </a:solidFill>
                <a:latin typeface="Times New Roman" pitchFamily="18" charset="0"/>
                <a:cs typeface="Times New Roman" pitchFamily="18" charset="0"/>
              </a:rPr>
              <a:t>Farmers Adviser</a:t>
            </a:r>
            <a:endParaRPr lang="en-US" sz="6600" b="1" dirty="0">
              <a:solidFill>
                <a:schemeClr val="tx1"/>
              </a:solidFill>
            </a:endParaRPr>
          </a:p>
        </p:txBody>
      </p:sp>
      <p:sp>
        <p:nvSpPr>
          <p:cNvPr id="3" name="Title 1">
            <a:extLst>
              <a:ext uri="{FF2B5EF4-FFF2-40B4-BE49-F238E27FC236}">
                <a16:creationId xmlns:a16="http://schemas.microsoft.com/office/drawing/2014/main" id="{4D1F7A0E-301F-433F-A66A-D8416CCD3AAF}"/>
              </a:ext>
            </a:extLst>
          </p:cNvPr>
          <p:cNvSpPr txBox="1">
            <a:spLocks/>
          </p:cNvSpPr>
          <p:nvPr/>
        </p:nvSpPr>
        <p:spPr>
          <a:xfrm>
            <a:off x="8324192" y="4026743"/>
            <a:ext cx="3678621" cy="2051016"/>
          </a:xfrm>
          <a:prstGeom prst="rect">
            <a:avLst/>
          </a:prstGeom>
        </p:spPr>
        <p:txBody>
          <a:bodyPr vert="horz" lIns="91438" tIns="45719" rIns="91438" bIns="45719" rtlCol="0" anchor="ctr">
            <a:noAutofit/>
          </a:bodyPr>
          <a:lstStyle>
            <a:lvl1pPr algn="ctr" defTabSz="457189" rtl="0" eaLnBrk="1" latinLnBrk="0" hangingPunct="1">
              <a:spcBef>
                <a:spcPct val="0"/>
              </a:spcBef>
              <a:buNone/>
              <a:defRPr sz="3600" b="0" kern="1200">
                <a:solidFill>
                  <a:schemeClr val="tx1">
                    <a:lumMod val="65000"/>
                    <a:lumOff val="35000"/>
                  </a:schemeClr>
                </a:solidFill>
                <a:latin typeface="+mn-lt"/>
                <a:ea typeface="+mj-ea"/>
                <a:cs typeface="+mj-cs"/>
              </a:defRPr>
            </a:lvl1pPr>
          </a:lstStyle>
          <a:p>
            <a:r>
              <a:rPr lang="en-US" sz="2200" b="1" dirty="0">
                <a:solidFill>
                  <a:schemeClr val="tx1"/>
                </a:solidFill>
                <a:cs typeface="Arial" pitchFamily="34" charset="0"/>
              </a:rPr>
              <a:t>Project Guide:</a:t>
            </a:r>
          </a:p>
          <a:p>
            <a:r>
              <a:rPr lang="en-US" sz="2200" b="1" dirty="0">
                <a:solidFill>
                  <a:schemeClr val="tx1"/>
                </a:solidFill>
                <a:cs typeface="Arial" pitchFamily="34" charset="0"/>
              </a:rPr>
              <a:t>Poonam </a:t>
            </a:r>
            <a:r>
              <a:rPr lang="en-US" sz="2200" b="1" dirty="0" err="1">
                <a:solidFill>
                  <a:schemeClr val="tx1"/>
                </a:solidFill>
                <a:cs typeface="Arial" pitchFamily="34" charset="0"/>
              </a:rPr>
              <a:t>Kainthura</a:t>
            </a:r>
            <a:endParaRPr lang="en-US" sz="2200" b="1" dirty="0">
              <a:solidFill>
                <a:schemeClr val="tx1"/>
              </a:solidFill>
              <a:cs typeface="Arial" pitchFamily="34" charset="0"/>
            </a:endParaRPr>
          </a:p>
          <a:p>
            <a:r>
              <a:rPr lang="en-US" sz="2200" b="1" dirty="0">
                <a:solidFill>
                  <a:schemeClr val="tx1"/>
                </a:solidFill>
                <a:cs typeface="Arial" pitchFamily="34" charset="0"/>
              </a:rPr>
              <a:t>Professor of computer department UPES</a:t>
            </a:r>
          </a:p>
        </p:txBody>
      </p:sp>
      <p:sp>
        <p:nvSpPr>
          <p:cNvPr id="4" name="TextBox 3"/>
          <p:cNvSpPr txBox="1"/>
          <p:nvPr/>
        </p:nvSpPr>
        <p:spPr>
          <a:xfrm>
            <a:off x="1579418" y="676418"/>
            <a:ext cx="8903854" cy="646331"/>
          </a:xfrm>
          <a:prstGeom prst="rect">
            <a:avLst/>
          </a:prstGeom>
          <a:noFill/>
        </p:spPr>
        <p:txBody>
          <a:bodyPr wrap="square" rtlCol="0">
            <a:spAutoFit/>
          </a:bodyPr>
          <a:lstStyle/>
          <a:p>
            <a:pPr algn="ctr"/>
            <a:r>
              <a:rPr lang="en-IN" sz="3600" dirty="0"/>
              <a:t>MINOR PRESENTATION</a:t>
            </a:r>
          </a:p>
        </p:txBody>
      </p:sp>
    </p:spTree>
    <p:extLst>
      <p:ext uri="{BB962C8B-B14F-4D97-AF65-F5344CB8AC3E}">
        <p14:creationId xmlns:p14="http://schemas.microsoft.com/office/powerpoint/2010/main" val="3860673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C2A2-FEBC-47CB-9721-4B48BE151B56}"/>
              </a:ext>
            </a:extLst>
          </p:cNvPr>
          <p:cNvSpPr>
            <a:spLocks noGrp="1"/>
          </p:cNvSpPr>
          <p:nvPr>
            <p:ph type="title"/>
          </p:nvPr>
        </p:nvSpPr>
        <p:spPr>
          <a:xfrm>
            <a:off x="2808514" y="0"/>
            <a:ext cx="6270171" cy="673973"/>
          </a:xfrm>
        </p:spPr>
        <p:txBody>
          <a:bodyPr>
            <a:normAutofit fontScale="90000"/>
          </a:bodyPr>
          <a:lstStyle/>
          <a:p>
            <a:r>
              <a:rPr lang="en-IN" dirty="0"/>
              <a:t>Portal Design</a:t>
            </a:r>
          </a:p>
        </p:txBody>
      </p:sp>
      <p:pic>
        <p:nvPicPr>
          <p:cNvPr id="5" name="Picture 4">
            <a:extLst>
              <a:ext uri="{FF2B5EF4-FFF2-40B4-BE49-F238E27FC236}">
                <a16:creationId xmlns:a16="http://schemas.microsoft.com/office/drawing/2014/main" id="{47361CA4-E11B-4F02-8EF3-0A5E8F140A55}"/>
              </a:ext>
            </a:extLst>
          </p:cNvPr>
          <p:cNvPicPr>
            <a:picLocks noChangeAspect="1"/>
          </p:cNvPicPr>
          <p:nvPr/>
        </p:nvPicPr>
        <p:blipFill>
          <a:blip r:embed="rId2"/>
          <a:stretch>
            <a:fillRect/>
          </a:stretch>
        </p:blipFill>
        <p:spPr>
          <a:xfrm>
            <a:off x="251925" y="599328"/>
            <a:ext cx="11383348" cy="6037243"/>
          </a:xfrm>
          <a:prstGeom prst="rect">
            <a:avLst/>
          </a:prstGeom>
        </p:spPr>
      </p:pic>
    </p:spTree>
    <p:extLst>
      <p:ext uri="{BB962C8B-B14F-4D97-AF65-F5344CB8AC3E}">
        <p14:creationId xmlns:p14="http://schemas.microsoft.com/office/powerpoint/2010/main" val="1206471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68BC-6C43-4F05-B1A5-18EC216AEB82}"/>
              </a:ext>
            </a:extLst>
          </p:cNvPr>
          <p:cNvSpPr>
            <a:spLocks noGrp="1"/>
          </p:cNvSpPr>
          <p:nvPr>
            <p:ph type="title"/>
          </p:nvPr>
        </p:nvSpPr>
        <p:spPr>
          <a:xfrm>
            <a:off x="1828798" y="-39657"/>
            <a:ext cx="7598229" cy="788437"/>
          </a:xfrm>
        </p:spPr>
        <p:txBody>
          <a:bodyPr>
            <a:normAutofit/>
          </a:bodyPr>
          <a:lstStyle/>
          <a:p>
            <a:r>
              <a:rPr lang="en-IN" sz="2400" dirty="0"/>
              <a:t>PREDICTION OF MSP</a:t>
            </a:r>
          </a:p>
        </p:txBody>
      </p:sp>
      <p:pic>
        <p:nvPicPr>
          <p:cNvPr id="7" name="Content Placeholder 6">
            <a:extLst>
              <a:ext uri="{FF2B5EF4-FFF2-40B4-BE49-F238E27FC236}">
                <a16:creationId xmlns:a16="http://schemas.microsoft.com/office/drawing/2014/main" id="{483AE4D7-048F-41D7-895A-B2221569F431}"/>
              </a:ext>
            </a:extLst>
          </p:cNvPr>
          <p:cNvPicPr>
            <a:picLocks noGrp="1" noChangeAspect="1"/>
          </p:cNvPicPr>
          <p:nvPr>
            <p:ph idx="1"/>
          </p:nvPr>
        </p:nvPicPr>
        <p:blipFill>
          <a:blip r:embed="rId2"/>
          <a:stretch>
            <a:fillRect/>
          </a:stretch>
        </p:blipFill>
        <p:spPr>
          <a:xfrm>
            <a:off x="0" y="680497"/>
            <a:ext cx="12191999" cy="6177503"/>
          </a:xfrm>
        </p:spPr>
      </p:pic>
    </p:spTree>
    <p:extLst>
      <p:ext uri="{BB962C8B-B14F-4D97-AF65-F5344CB8AC3E}">
        <p14:creationId xmlns:p14="http://schemas.microsoft.com/office/powerpoint/2010/main" val="3760398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3788-A43F-4CE7-BF1D-70E1ADA39B92}"/>
              </a:ext>
            </a:extLst>
          </p:cNvPr>
          <p:cNvSpPr>
            <a:spLocks noGrp="1"/>
          </p:cNvSpPr>
          <p:nvPr>
            <p:ph type="title"/>
          </p:nvPr>
        </p:nvSpPr>
        <p:spPr>
          <a:xfrm>
            <a:off x="3303037" y="181086"/>
            <a:ext cx="4609323" cy="391040"/>
          </a:xfrm>
        </p:spPr>
        <p:txBody>
          <a:bodyPr>
            <a:normAutofit fontScale="90000"/>
          </a:bodyPr>
          <a:lstStyle/>
          <a:p>
            <a:r>
              <a:rPr lang="en-IN" sz="2000" dirty="0">
                <a:solidFill>
                  <a:schemeClr val="tx1"/>
                </a:solidFill>
              </a:rPr>
              <a:t>DECISION </a:t>
            </a:r>
          </a:p>
        </p:txBody>
      </p:sp>
      <p:pic>
        <p:nvPicPr>
          <p:cNvPr id="5" name="Picture 4">
            <a:extLst>
              <a:ext uri="{FF2B5EF4-FFF2-40B4-BE49-F238E27FC236}">
                <a16:creationId xmlns:a16="http://schemas.microsoft.com/office/drawing/2014/main" id="{3375A592-3CCF-4059-AE63-FC256BBCA616}"/>
              </a:ext>
            </a:extLst>
          </p:cNvPr>
          <p:cNvPicPr>
            <a:picLocks noChangeAspect="1"/>
          </p:cNvPicPr>
          <p:nvPr/>
        </p:nvPicPr>
        <p:blipFill>
          <a:blip r:embed="rId2"/>
          <a:stretch>
            <a:fillRect/>
          </a:stretch>
        </p:blipFill>
        <p:spPr>
          <a:xfrm>
            <a:off x="0" y="572126"/>
            <a:ext cx="12192000" cy="6285874"/>
          </a:xfrm>
          <a:prstGeom prst="rect">
            <a:avLst/>
          </a:prstGeom>
        </p:spPr>
      </p:pic>
    </p:spTree>
    <p:extLst>
      <p:ext uri="{BB962C8B-B14F-4D97-AF65-F5344CB8AC3E}">
        <p14:creationId xmlns:p14="http://schemas.microsoft.com/office/powerpoint/2010/main" val="361209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4B98B-0A21-4B42-875D-0319BAD5BA9D}"/>
              </a:ext>
            </a:extLst>
          </p:cNvPr>
          <p:cNvSpPr>
            <a:spLocks noGrp="1"/>
          </p:cNvSpPr>
          <p:nvPr>
            <p:ph type="title"/>
          </p:nvPr>
        </p:nvSpPr>
        <p:spPr>
          <a:xfrm>
            <a:off x="248817" y="2694377"/>
            <a:ext cx="10972800" cy="1143000"/>
          </a:xfrm>
        </p:spPr>
        <p:txBody>
          <a:bodyPr>
            <a:normAutofit fontScale="90000"/>
          </a:bodyPr>
          <a:lstStyle/>
          <a:p>
            <a:r>
              <a:rPr lang="en-IN" dirty="0"/>
              <a:t>TECHINICAL IMPLEMENTATION AND ALGORITHM</a:t>
            </a:r>
          </a:p>
        </p:txBody>
      </p:sp>
    </p:spTree>
    <p:extLst>
      <p:ext uri="{BB962C8B-B14F-4D97-AF65-F5344CB8AC3E}">
        <p14:creationId xmlns:p14="http://schemas.microsoft.com/office/powerpoint/2010/main" val="43226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0F2604-A888-4D75-8DBC-3E250D0D9095}"/>
              </a:ext>
            </a:extLst>
          </p:cNvPr>
          <p:cNvSpPr>
            <a:spLocks noGrp="1"/>
          </p:cNvSpPr>
          <p:nvPr>
            <p:ph type="title"/>
          </p:nvPr>
        </p:nvSpPr>
        <p:spPr>
          <a:xfrm>
            <a:off x="4836369" y="0"/>
            <a:ext cx="2108718" cy="440708"/>
          </a:xfrm>
        </p:spPr>
        <p:txBody>
          <a:bodyPr>
            <a:noAutofit/>
          </a:bodyPr>
          <a:lstStyle/>
          <a:p>
            <a:r>
              <a:rPr lang="en-IN" sz="2400" dirty="0"/>
              <a:t>ALGORITHM</a:t>
            </a:r>
          </a:p>
        </p:txBody>
      </p:sp>
      <p:sp>
        <p:nvSpPr>
          <p:cNvPr id="3" name="Content Placeholder 2">
            <a:extLst>
              <a:ext uri="{FF2B5EF4-FFF2-40B4-BE49-F238E27FC236}">
                <a16:creationId xmlns:a16="http://schemas.microsoft.com/office/drawing/2014/main" id="{302A5BAB-FD13-4089-8A2E-2203BE7FE401}"/>
              </a:ext>
            </a:extLst>
          </p:cNvPr>
          <p:cNvSpPr>
            <a:spLocks noGrp="1"/>
          </p:cNvSpPr>
          <p:nvPr>
            <p:ph idx="1"/>
          </p:nvPr>
        </p:nvSpPr>
        <p:spPr/>
        <p:txBody>
          <a:bodyPr>
            <a:normAutofit/>
          </a:bodyPr>
          <a:lstStyle/>
          <a:p>
            <a:endParaRPr lang="en-IN" sz="2200" dirty="0"/>
          </a:p>
          <a:p>
            <a:pPr marL="0" lvl="0" indent="0">
              <a:buNone/>
            </a:pPr>
            <a:endParaRPr lang="en-IN" sz="2000" dirty="0"/>
          </a:p>
          <a:p>
            <a:pPr marL="0" indent="0">
              <a:buNone/>
            </a:pPr>
            <a:endParaRPr lang="en-IN" sz="2000" dirty="0"/>
          </a:p>
          <a:p>
            <a:pPr marL="0" indent="0">
              <a:buNone/>
            </a:pPr>
            <a:endParaRPr lang="en-IN" dirty="0"/>
          </a:p>
        </p:txBody>
      </p:sp>
      <p:pic>
        <p:nvPicPr>
          <p:cNvPr id="5" name="Picture 4">
            <a:extLst>
              <a:ext uri="{FF2B5EF4-FFF2-40B4-BE49-F238E27FC236}">
                <a16:creationId xmlns:a16="http://schemas.microsoft.com/office/drawing/2014/main" id="{4C442DE9-565C-4DBF-AE67-73D955F3B803}"/>
              </a:ext>
            </a:extLst>
          </p:cNvPr>
          <p:cNvPicPr>
            <a:picLocks noChangeAspect="1"/>
          </p:cNvPicPr>
          <p:nvPr/>
        </p:nvPicPr>
        <p:blipFill>
          <a:blip r:embed="rId2"/>
          <a:stretch>
            <a:fillRect/>
          </a:stretch>
        </p:blipFill>
        <p:spPr>
          <a:xfrm>
            <a:off x="1328057" y="440708"/>
            <a:ext cx="9371365" cy="6535127"/>
          </a:xfrm>
          <a:prstGeom prst="rect">
            <a:avLst/>
          </a:prstGeom>
        </p:spPr>
      </p:pic>
    </p:spTree>
    <p:extLst>
      <p:ext uri="{BB962C8B-B14F-4D97-AF65-F5344CB8AC3E}">
        <p14:creationId xmlns:p14="http://schemas.microsoft.com/office/powerpoint/2010/main" val="2861285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6638" y="197960"/>
            <a:ext cx="7447175" cy="561371"/>
          </a:xfrm>
        </p:spPr>
        <p:txBody>
          <a:bodyPr>
            <a:normAutofit fontScale="90000"/>
          </a:bodyPr>
          <a:lstStyle/>
          <a:p>
            <a:r>
              <a:rPr lang="en-US" b="1" dirty="0"/>
              <a:t>IMPLEMENTATION </a:t>
            </a:r>
            <a:r>
              <a:rPr lang="en-IN" sz="4400" dirty="0"/>
              <a:t>(code snippet) </a:t>
            </a:r>
            <a:endParaRPr lang="en-US" b="1" dirty="0"/>
          </a:p>
        </p:txBody>
      </p:sp>
      <p:sp>
        <p:nvSpPr>
          <p:cNvPr id="3" name="Content Placeholder 2"/>
          <p:cNvSpPr>
            <a:spLocks noGrp="1"/>
          </p:cNvSpPr>
          <p:nvPr>
            <p:ph idx="1"/>
          </p:nvPr>
        </p:nvSpPr>
        <p:spPr>
          <a:xfrm>
            <a:off x="141402" y="768759"/>
            <a:ext cx="11440998" cy="6159942"/>
          </a:xfrm>
        </p:spPr>
        <p:txBody>
          <a:bodyPr>
            <a:normAutofit fontScale="85000" lnSpcReduction="20000"/>
          </a:bodyPr>
          <a:lstStyle/>
          <a:p>
            <a:pPr marL="0" indent="0">
              <a:buNone/>
            </a:pPr>
            <a:r>
              <a:rPr lang="en-US" dirty="0"/>
              <a:t> </a:t>
            </a:r>
            <a:r>
              <a:rPr lang="en-US" sz="2400" b="1" dirty="0"/>
              <a:t>Linear Regression: Code </a:t>
            </a:r>
            <a:r>
              <a:rPr lang="en-US" sz="2400" b="1" dirty="0" err="1"/>
              <a:t>spippet</a:t>
            </a:r>
            <a:r>
              <a:rPr lang="en-US" sz="2400" b="1" dirty="0"/>
              <a:t>.</a:t>
            </a:r>
          </a:p>
          <a:p>
            <a:pPr>
              <a:lnSpc>
                <a:spcPct val="150000"/>
              </a:lnSpc>
              <a:buNone/>
            </a:pPr>
            <a:r>
              <a:rPr lang="en-US" sz="2400" b="1" dirty="0"/>
              <a:t>def </a:t>
            </a:r>
            <a:r>
              <a:rPr lang="en-US" sz="2400" b="1" dirty="0" err="1"/>
              <a:t>linearRegression</a:t>
            </a:r>
            <a:r>
              <a:rPr lang="en-US" sz="2400" b="1" dirty="0"/>
              <a:t>(request):</a:t>
            </a:r>
          </a:p>
          <a:p>
            <a:pPr>
              <a:lnSpc>
                <a:spcPct val="150000"/>
              </a:lnSpc>
              <a:buNone/>
            </a:pPr>
            <a:r>
              <a:rPr lang="en-US" sz="2400" b="1" dirty="0"/>
              <a:t>    			</a:t>
            </a:r>
            <a:r>
              <a:rPr lang="en-US" sz="2400" b="1" dirty="0" err="1"/>
              <a:t>data_set</a:t>
            </a:r>
            <a:r>
              <a:rPr lang="en-US" sz="2400" b="1" dirty="0"/>
              <a:t> = </a:t>
            </a:r>
            <a:r>
              <a:rPr lang="en-US" sz="2400" b="1" dirty="0" err="1"/>
              <a:t>pd.read_csv</a:t>
            </a:r>
            <a:r>
              <a:rPr lang="en-US" sz="2400" b="1" dirty="0"/>
              <a:t>('E:\minor 2 data set\Book4.csv')</a:t>
            </a:r>
          </a:p>
          <a:p>
            <a:pPr>
              <a:lnSpc>
                <a:spcPct val="150000"/>
              </a:lnSpc>
              <a:buNone/>
            </a:pPr>
            <a:r>
              <a:rPr lang="en-US" sz="2400" b="1" dirty="0"/>
              <a:t>    			</a:t>
            </a:r>
            <a:r>
              <a:rPr lang="en-US" sz="2400" b="1" dirty="0" err="1"/>
              <a:t>data_set.pop</a:t>
            </a:r>
            <a:r>
              <a:rPr lang="en-US" sz="2400" b="1" dirty="0"/>
              <a:t>('Unnamed: 1</a:t>
            </a:r>
            <a:r>
              <a:rPr lang="en-US" sz="2400" b="1" i="1" dirty="0">
                <a:solidFill>
                  <a:schemeClr val="bg1">
                    <a:lumMod val="50000"/>
                  </a:schemeClr>
                </a:solidFill>
              </a:rPr>
              <a:t>')  # cleaning extra column print(</a:t>
            </a:r>
            <a:r>
              <a:rPr lang="en-US" sz="2400" b="1" i="1" dirty="0" err="1">
                <a:solidFill>
                  <a:schemeClr val="bg1">
                    <a:lumMod val="50000"/>
                  </a:schemeClr>
                </a:solidFill>
              </a:rPr>
              <a:t>data_set</a:t>
            </a:r>
            <a:r>
              <a:rPr lang="en-US" sz="2400" b="1" i="1" dirty="0">
                <a:solidFill>
                  <a:schemeClr val="bg1">
                    <a:lumMod val="50000"/>
                  </a:schemeClr>
                </a:solidFill>
              </a:rPr>
              <a:t>)</a:t>
            </a:r>
          </a:p>
          <a:p>
            <a:pPr>
              <a:lnSpc>
                <a:spcPct val="150000"/>
              </a:lnSpc>
              <a:buNone/>
            </a:pPr>
            <a:r>
              <a:rPr lang="en-US" sz="2400" b="1" dirty="0"/>
              <a:t>    			var11 = </a:t>
            </a:r>
            <a:r>
              <a:rPr lang="en-US" sz="2400" b="1" dirty="0" err="1"/>
              <a:t>request.GET</a:t>
            </a:r>
            <a:r>
              <a:rPr lang="en-US" sz="2400" b="1" dirty="0"/>
              <a:t>["n11"]</a:t>
            </a:r>
          </a:p>
          <a:p>
            <a:pPr>
              <a:lnSpc>
                <a:spcPct val="150000"/>
              </a:lnSpc>
              <a:buNone/>
            </a:pPr>
            <a:r>
              <a:rPr lang="en-US" sz="2400" b="1" dirty="0"/>
              <a:t>    			var22 = </a:t>
            </a:r>
            <a:r>
              <a:rPr lang="en-US" sz="2400" b="1" dirty="0" err="1"/>
              <a:t>request.GET</a:t>
            </a:r>
            <a:r>
              <a:rPr lang="en-US" sz="2400" b="1" dirty="0"/>
              <a:t>["n22"]</a:t>
            </a:r>
          </a:p>
          <a:p>
            <a:pPr>
              <a:lnSpc>
                <a:spcPct val="150000"/>
              </a:lnSpc>
              <a:buNone/>
            </a:pPr>
            <a:r>
              <a:rPr lang="en-US" sz="2400" b="1" dirty="0"/>
              <a:t>			b = </a:t>
            </a:r>
            <a:r>
              <a:rPr lang="en-US" sz="2400" b="1" dirty="0" err="1"/>
              <a:t>estimate_coef</a:t>
            </a:r>
            <a:r>
              <a:rPr lang="en-US" sz="2400" b="1" dirty="0"/>
              <a:t>(</a:t>
            </a:r>
            <a:r>
              <a:rPr lang="en-US" sz="2400" b="1" dirty="0" err="1"/>
              <a:t>data_set</a:t>
            </a:r>
            <a:r>
              <a:rPr lang="en-US" sz="2400" b="1" dirty="0"/>
              <a:t>["Year"], </a:t>
            </a:r>
            <a:r>
              <a:rPr lang="en-US" sz="2400" b="1" dirty="0" err="1"/>
              <a:t>data_set</a:t>
            </a:r>
            <a:r>
              <a:rPr lang="en-US" sz="2400" b="1" dirty="0"/>
              <a:t>[var11])</a:t>
            </a:r>
          </a:p>
          <a:p>
            <a:pPr>
              <a:lnSpc>
                <a:spcPct val="150000"/>
              </a:lnSpc>
              <a:buNone/>
            </a:pPr>
            <a:r>
              <a:rPr lang="en-US" sz="2400" b="1" dirty="0"/>
              <a:t>			print("\n")</a:t>
            </a:r>
          </a:p>
          <a:p>
            <a:pPr>
              <a:lnSpc>
                <a:spcPct val="150000"/>
              </a:lnSpc>
              <a:buNone/>
            </a:pPr>
            <a:r>
              <a:rPr lang="en-US" sz="2400" b="1" dirty="0"/>
              <a:t>    			x = int(var22)</a:t>
            </a:r>
          </a:p>
          <a:p>
            <a:pPr>
              <a:lnSpc>
                <a:spcPct val="150000"/>
              </a:lnSpc>
              <a:buNone/>
            </a:pPr>
            <a:r>
              <a:rPr lang="en-US" sz="2400" b="1" dirty="0"/>
              <a:t>    			</a:t>
            </a:r>
            <a:r>
              <a:rPr lang="en-US" sz="2400" b="1" dirty="0" err="1"/>
              <a:t>predicted_value</a:t>
            </a:r>
            <a:r>
              <a:rPr lang="en-US" sz="2400" b="1" dirty="0"/>
              <a:t> = b[0] + b[1] * x;</a:t>
            </a:r>
          </a:p>
          <a:p>
            <a:pPr>
              <a:lnSpc>
                <a:spcPct val="150000"/>
              </a:lnSpc>
              <a:buNone/>
            </a:pPr>
            <a:r>
              <a:rPr lang="en-US" sz="2400" b="1" dirty="0"/>
              <a:t>    			print("\n")</a:t>
            </a:r>
          </a:p>
          <a:p>
            <a:pPr>
              <a:lnSpc>
                <a:spcPct val="150000"/>
              </a:lnSpc>
              <a:buNone/>
            </a:pPr>
            <a:r>
              <a:rPr lang="en-US" sz="2400" b="1" dirty="0"/>
              <a:t>    			answer = str(</a:t>
            </a:r>
            <a:r>
              <a:rPr lang="en-US" sz="2400" b="1" dirty="0" err="1"/>
              <a:t>predicted_value</a:t>
            </a:r>
            <a:r>
              <a:rPr lang="en-US" sz="2400" b="1" dirty="0"/>
              <a:t>)</a:t>
            </a:r>
          </a:p>
          <a:p>
            <a:pPr>
              <a:lnSpc>
                <a:spcPct val="150000"/>
              </a:lnSpc>
              <a:buNone/>
            </a:pPr>
            <a:r>
              <a:rPr lang="en-US" sz="2400" b="1" dirty="0"/>
              <a:t>    			return render(request, "predict.html", {"result22": answer})</a:t>
            </a:r>
          </a:p>
          <a:p>
            <a:pPr>
              <a:lnSpc>
                <a:spcPct val="150000"/>
              </a:lnSpc>
              <a:buNone/>
            </a:pPr>
            <a:endParaRPr lang="en-US" sz="2400" b="1" dirty="0"/>
          </a:p>
          <a:p>
            <a:pPr>
              <a:lnSpc>
                <a:spcPct val="150000"/>
              </a:lnSpc>
              <a:buNone/>
            </a:pPr>
            <a:endParaRPr lang="en-US" sz="2400" b="1" dirty="0"/>
          </a:p>
          <a:p>
            <a:pPr>
              <a:buNone/>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D2460C-C10B-4530-B49B-238CC6FD9178}"/>
              </a:ext>
            </a:extLst>
          </p:cNvPr>
          <p:cNvSpPr>
            <a:spLocks noGrp="1"/>
          </p:cNvSpPr>
          <p:nvPr>
            <p:ph idx="1"/>
          </p:nvPr>
        </p:nvSpPr>
        <p:spPr>
          <a:xfrm>
            <a:off x="0" y="216817"/>
            <a:ext cx="11734800" cy="6061748"/>
          </a:xfrm>
        </p:spPr>
        <p:txBody>
          <a:bodyPr>
            <a:normAutofit/>
          </a:bodyPr>
          <a:lstStyle/>
          <a:p>
            <a:pPr marL="0" indent="0">
              <a:buNone/>
            </a:pPr>
            <a:r>
              <a:rPr lang="en-IN" sz="2000" b="1" dirty="0"/>
              <a:t>Continue.. </a:t>
            </a:r>
            <a:r>
              <a:rPr lang="en-IN" sz="2000" b="1" dirty="0" err="1"/>
              <a:t>estimate_cof</a:t>
            </a:r>
            <a:r>
              <a:rPr lang="en-IN" sz="2000" b="1" dirty="0"/>
              <a:t>(</a:t>
            </a:r>
            <a:r>
              <a:rPr lang="en-IN" sz="2000" b="1" dirty="0" err="1"/>
              <a:t>x,y</a:t>
            </a:r>
            <a:r>
              <a:rPr lang="en-IN" sz="2000" b="1" dirty="0"/>
              <a:t>) method call from linear regression method</a:t>
            </a:r>
          </a:p>
          <a:p>
            <a:pPr marL="0" indent="0">
              <a:buNone/>
            </a:pPr>
            <a:endParaRPr lang="en-IN" sz="2000" b="1" dirty="0"/>
          </a:p>
          <a:p>
            <a:pPr marL="0" indent="0">
              <a:buNone/>
            </a:pPr>
            <a:r>
              <a:rPr lang="en-IN" sz="2000" b="1" dirty="0"/>
              <a:t>def </a:t>
            </a:r>
            <a:r>
              <a:rPr lang="en-IN" sz="2000" b="1" dirty="0" err="1"/>
              <a:t>estimate_coef</a:t>
            </a:r>
            <a:r>
              <a:rPr lang="en-IN" sz="2000" b="1" dirty="0"/>
              <a:t>(x, y):</a:t>
            </a:r>
          </a:p>
          <a:p>
            <a:pPr marL="0" indent="0">
              <a:buNone/>
            </a:pPr>
            <a:r>
              <a:rPr lang="en-IN" sz="2000" b="1" dirty="0"/>
              <a:t>	  	n = </a:t>
            </a:r>
            <a:r>
              <a:rPr lang="en-IN" sz="2000" b="1" dirty="0" err="1"/>
              <a:t>np.size</a:t>
            </a:r>
            <a:r>
              <a:rPr lang="en-IN" sz="2000" b="1" dirty="0"/>
              <a:t>(x)              </a:t>
            </a:r>
            <a:r>
              <a:rPr lang="en-IN" sz="2000" b="1" dirty="0">
                <a:solidFill>
                  <a:schemeClr val="bg1">
                    <a:lumMod val="50000"/>
                  </a:schemeClr>
                </a:solidFill>
              </a:rPr>
              <a:t> </a:t>
            </a:r>
            <a:r>
              <a:rPr lang="en-IN" sz="2000" b="1" i="1" dirty="0">
                <a:solidFill>
                  <a:schemeClr val="bg1">
                    <a:lumMod val="50000"/>
                  </a:schemeClr>
                </a:solidFill>
              </a:rPr>
              <a:t># number of observations/points</a:t>
            </a:r>
          </a:p>
          <a:p>
            <a:pPr marL="0" indent="0">
              <a:buNone/>
            </a:pPr>
            <a:r>
              <a:rPr lang="en-IN" sz="2000" b="1" dirty="0"/>
              <a:t>		</a:t>
            </a:r>
            <a:r>
              <a:rPr lang="en-IN" sz="2000" b="1" dirty="0" err="1"/>
              <a:t>m_x</a:t>
            </a:r>
            <a:r>
              <a:rPr lang="en-IN" sz="2000" b="1" dirty="0"/>
              <a:t> = </a:t>
            </a:r>
            <a:r>
              <a:rPr lang="en-IN" sz="2000" b="1" dirty="0" err="1"/>
              <a:t>np.mean</a:t>
            </a:r>
            <a:r>
              <a:rPr lang="en-IN" sz="2000" b="1" dirty="0"/>
              <a:t>(x)   </a:t>
            </a:r>
            <a:r>
              <a:rPr lang="en-IN" sz="2000" b="1" dirty="0">
                <a:solidFill>
                  <a:schemeClr val="bg1">
                    <a:lumMod val="50000"/>
                  </a:schemeClr>
                </a:solidFill>
              </a:rPr>
              <a:t># </a:t>
            </a:r>
            <a:r>
              <a:rPr lang="en-IN" sz="2000" b="1" dirty="0" err="1">
                <a:solidFill>
                  <a:schemeClr val="bg1">
                    <a:lumMod val="50000"/>
                  </a:schemeClr>
                </a:solidFill>
              </a:rPr>
              <a:t>m_x</a:t>
            </a:r>
            <a:r>
              <a:rPr lang="en-IN" sz="2000" b="1" dirty="0">
                <a:solidFill>
                  <a:schemeClr val="bg1">
                    <a:lumMod val="50000"/>
                  </a:schemeClr>
                </a:solidFill>
              </a:rPr>
              <a:t> variable will have the mean of x </a:t>
            </a:r>
            <a:r>
              <a:rPr lang="en-IN" sz="2000" b="1" dirty="0" err="1">
                <a:solidFill>
                  <a:schemeClr val="bg1">
                    <a:lumMod val="50000"/>
                  </a:schemeClr>
                </a:solidFill>
              </a:rPr>
              <a:t>i.e</a:t>
            </a:r>
            <a:r>
              <a:rPr lang="en-IN" sz="2000" b="1" dirty="0">
                <a:solidFill>
                  <a:schemeClr val="bg1">
                    <a:lumMod val="50000"/>
                  </a:schemeClr>
                </a:solidFill>
              </a:rPr>
              <a:t> years</a:t>
            </a:r>
          </a:p>
          <a:p>
            <a:pPr marL="0" indent="0">
              <a:buNone/>
            </a:pPr>
            <a:r>
              <a:rPr lang="en-IN" sz="2000" b="1" dirty="0"/>
              <a:t>	  	</a:t>
            </a:r>
            <a:r>
              <a:rPr lang="en-IN" sz="2000" b="1" dirty="0" err="1"/>
              <a:t>m_y</a:t>
            </a:r>
            <a:r>
              <a:rPr lang="en-IN" sz="2000" b="1" dirty="0"/>
              <a:t> = </a:t>
            </a:r>
            <a:r>
              <a:rPr lang="en-IN" sz="2000" b="1" dirty="0" err="1"/>
              <a:t>np.mean</a:t>
            </a:r>
            <a:r>
              <a:rPr lang="en-IN" sz="2000" b="1" dirty="0"/>
              <a:t>(y)    </a:t>
            </a:r>
            <a:r>
              <a:rPr lang="en-IN" sz="2000" b="1" dirty="0">
                <a:solidFill>
                  <a:schemeClr val="bg1">
                    <a:lumMod val="50000"/>
                  </a:schemeClr>
                </a:solidFill>
              </a:rPr>
              <a:t># </a:t>
            </a:r>
            <a:r>
              <a:rPr lang="en-IN" sz="2000" b="1" dirty="0" err="1">
                <a:solidFill>
                  <a:schemeClr val="bg1">
                    <a:lumMod val="50000"/>
                  </a:schemeClr>
                </a:solidFill>
              </a:rPr>
              <a:t>m_y</a:t>
            </a:r>
            <a:r>
              <a:rPr lang="en-IN" sz="2000" b="1" dirty="0">
                <a:solidFill>
                  <a:schemeClr val="bg1">
                    <a:lumMod val="50000"/>
                  </a:schemeClr>
                </a:solidFill>
              </a:rPr>
              <a:t> variable will have the mean of y </a:t>
            </a:r>
            <a:r>
              <a:rPr lang="en-IN" sz="2000" b="1" dirty="0" err="1">
                <a:solidFill>
                  <a:schemeClr val="bg1">
                    <a:lumMod val="50000"/>
                  </a:schemeClr>
                </a:solidFill>
              </a:rPr>
              <a:t>i.e</a:t>
            </a:r>
            <a:r>
              <a:rPr lang="en-IN" sz="2000" b="1" dirty="0">
                <a:solidFill>
                  <a:schemeClr val="bg1">
                    <a:lumMod val="50000"/>
                  </a:schemeClr>
                </a:solidFill>
              </a:rPr>
              <a:t> individual crops </a:t>
            </a:r>
            <a:r>
              <a:rPr lang="en-IN" sz="2000" b="1" dirty="0" err="1">
                <a:solidFill>
                  <a:schemeClr val="bg1">
                    <a:lumMod val="50000"/>
                  </a:schemeClr>
                </a:solidFill>
              </a:rPr>
              <a:t>Msp</a:t>
            </a:r>
            <a:endParaRPr lang="en-IN" sz="2000" b="1" dirty="0">
              <a:solidFill>
                <a:schemeClr val="bg1">
                  <a:lumMod val="50000"/>
                </a:schemeClr>
              </a:solidFill>
            </a:endParaRPr>
          </a:p>
          <a:p>
            <a:pPr marL="0" indent="0">
              <a:buNone/>
            </a:pPr>
            <a:endParaRPr lang="en-IN" sz="2000" b="1" dirty="0"/>
          </a:p>
          <a:p>
            <a:pPr marL="0" indent="0">
              <a:buNone/>
            </a:pPr>
            <a:r>
              <a:rPr lang="en-IN" sz="2000" b="1" dirty="0"/>
              <a:t>	</a:t>
            </a:r>
            <a:r>
              <a:rPr lang="en-IN" sz="2000" b="1" i="1" dirty="0">
                <a:solidFill>
                  <a:schemeClr val="bg1">
                    <a:lumMod val="50000"/>
                  </a:schemeClr>
                </a:solidFill>
              </a:rPr>
              <a:t>  # calculating cross-deviation and deviation about x</a:t>
            </a:r>
          </a:p>
          <a:p>
            <a:pPr marL="0" indent="0">
              <a:buNone/>
            </a:pPr>
            <a:r>
              <a:rPr lang="en-IN" sz="2000" b="1" dirty="0"/>
              <a:t>		 </a:t>
            </a:r>
            <a:r>
              <a:rPr lang="en-IN" sz="2000" b="1" dirty="0" err="1"/>
              <a:t>SS_xy</a:t>
            </a:r>
            <a:r>
              <a:rPr lang="en-IN" sz="2000" b="1" dirty="0"/>
              <a:t> = </a:t>
            </a:r>
            <a:r>
              <a:rPr lang="en-IN" sz="2000" b="1" dirty="0" err="1"/>
              <a:t>np.sum</a:t>
            </a:r>
            <a:r>
              <a:rPr lang="en-IN" sz="2000" b="1" dirty="0"/>
              <a:t>(y * x) - n * </a:t>
            </a:r>
            <a:r>
              <a:rPr lang="en-IN" sz="2000" b="1" dirty="0" err="1"/>
              <a:t>m_y</a:t>
            </a:r>
            <a:r>
              <a:rPr lang="en-IN" sz="2000" b="1" dirty="0"/>
              <a:t> * </a:t>
            </a:r>
            <a:r>
              <a:rPr lang="en-IN" sz="2000" b="1" dirty="0" err="1"/>
              <a:t>m_x</a:t>
            </a:r>
            <a:r>
              <a:rPr lang="en-IN" sz="2000" b="1" dirty="0">
                <a:solidFill>
                  <a:schemeClr val="bg1">
                    <a:lumMod val="50000"/>
                  </a:schemeClr>
                </a:solidFill>
              </a:rPr>
              <a:t>   </a:t>
            </a:r>
            <a:r>
              <a:rPr lang="en-IN" sz="2000" b="1" i="1" dirty="0">
                <a:solidFill>
                  <a:schemeClr val="bg1">
                    <a:lumMod val="50000"/>
                  </a:schemeClr>
                </a:solidFill>
              </a:rPr>
              <a:t>#SS_xy is cross deviation</a:t>
            </a:r>
          </a:p>
          <a:p>
            <a:pPr marL="0" indent="0">
              <a:buNone/>
            </a:pPr>
            <a:r>
              <a:rPr lang="en-IN" sz="2000" b="1" dirty="0"/>
              <a:t>	       </a:t>
            </a:r>
            <a:r>
              <a:rPr lang="en-IN" sz="2000" b="1" dirty="0" err="1"/>
              <a:t>SS_xx</a:t>
            </a:r>
            <a:r>
              <a:rPr lang="en-IN" sz="2000" b="1" dirty="0"/>
              <a:t> = </a:t>
            </a:r>
            <a:r>
              <a:rPr lang="en-IN" sz="2000" b="1" dirty="0" err="1"/>
              <a:t>np.sum</a:t>
            </a:r>
            <a:r>
              <a:rPr lang="en-IN" sz="2000" b="1" dirty="0"/>
              <a:t>(x * x) - n * </a:t>
            </a:r>
            <a:r>
              <a:rPr lang="en-IN" sz="2000" b="1" dirty="0" err="1"/>
              <a:t>m_x</a:t>
            </a:r>
            <a:r>
              <a:rPr lang="en-IN" sz="2000" b="1" dirty="0"/>
              <a:t> * </a:t>
            </a:r>
            <a:r>
              <a:rPr lang="en-IN" sz="2000" b="1" dirty="0" err="1"/>
              <a:t>m_x</a:t>
            </a:r>
            <a:r>
              <a:rPr lang="en-IN" sz="2000" b="1" dirty="0"/>
              <a:t>   </a:t>
            </a:r>
            <a:r>
              <a:rPr lang="en-IN" sz="2000" b="1" i="1" dirty="0">
                <a:solidFill>
                  <a:schemeClr val="bg1">
                    <a:lumMod val="50000"/>
                  </a:schemeClr>
                </a:solidFill>
              </a:rPr>
              <a:t>#SS_xx is deviation</a:t>
            </a:r>
          </a:p>
          <a:p>
            <a:endParaRPr lang="en-IN" sz="2000" b="1" dirty="0"/>
          </a:p>
          <a:p>
            <a:pPr marL="0" indent="0">
              <a:buNone/>
            </a:pPr>
            <a:r>
              <a:rPr lang="en-IN" sz="2000" b="1" dirty="0"/>
              <a:t>	</a:t>
            </a:r>
            <a:r>
              <a:rPr lang="en-IN" sz="2000" b="1" i="1" dirty="0">
                <a:solidFill>
                  <a:schemeClr val="bg1">
                    <a:lumMod val="50000"/>
                  </a:schemeClr>
                </a:solidFill>
              </a:rPr>
              <a:t># calculating regression coefficients</a:t>
            </a:r>
          </a:p>
          <a:p>
            <a:pPr marL="0" indent="0">
              <a:buNone/>
            </a:pPr>
            <a:r>
              <a:rPr lang="en-IN" sz="2000" b="1" dirty="0"/>
              <a:t>		b_1 = </a:t>
            </a:r>
            <a:r>
              <a:rPr lang="en-IN" sz="2000" b="1" dirty="0" err="1"/>
              <a:t>SS_xy</a:t>
            </a:r>
            <a:r>
              <a:rPr lang="en-IN" sz="2000" b="1" dirty="0"/>
              <a:t> / </a:t>
            </a:r>
            <a:r>
              <a:rPr lang="en-IN" sz="2000" b="1" dirty="0" err="1"/>
              <a:t>SS_xx</a:t>
            </a:r>
            <a:endParaRPr lang="en-IN" sz="2000" b="1" dirty="0"/>
          </a:p>
          <a:p>
            <a:pPr marL="0" indent="0">
              <a:buNone/>
            </a:pPr>
            <a:r>
              <a:rPr lang="en-IN" sz="2000" b="1" dirty="0"/>
              <a:t>	       b_0 = </a:t>
            </a:r>
            <a:r>
              <a:rPr lang="en-IN" sz="2000" b="1" dirty="0" err="1"/>
              <a:t>m_y</a:t>
            </a:r>
            <a:r>
              <a:rPr lang="en-IN" sz="2000" b="1" dirty="0"/>
              <a:t> - b_1 * </a:t>
            </a:r>
            <a:r>
              <a:rPr lang="en-IN" sz="2000" b="1" dirty="0" err="1"/>
              <a:t>m_x</a:t>
            </a:r>
            <a:endParaRPr lang="en-IN" sz="2000" b="1" dirty="0"/>
          </a:p>
          <a:p>
            <a:endParaRPr lang="en-IN" sz="2000" b="1" dirty="0"/>
          </a:p>
          <a:p>
            <a:pPr marL="0" indent="0">
              <a:buNone/>
            </a:pPr>
            <a:r>
              <a:rPr lang="en-IN" sz="2000" b="1" dirty="0"/>
              <a:t>	        return (b_0, b_1)</a:t>
            </a:r>
          </a:p>
        </p:txBody>
      </p:sp>
    </p:spTree>
    <p:extLst>
      <p:ext uri="{BB962C8B-B14F-4D97-AF65-F5344CB8AC3E}">
        <p14:creationId xmlns:p14="http://schemas.microsoft.com/office/powerpoint/2010/main" val="446955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EC81C-CDDD-4786-9A01-3A4A7A80AA7B}"/>
              </a:ext>
            </a:extLst>
          </p:cNvPr>
          <p:cNvSpPr>
            <a:spLocks noGrp="1"/>
          </p:cNvSpPr>
          <p:nvPr>
            <p:ph type="title"/>
          </p:nvPr>
        </p:nvSpPr>
        <p:spPr>
          <a:xfrm>
            <a:off x="2330777" y="148636"/>
            <a:ext cx="7835245" cy="430800"/>
          </a:xfrm>
        </p:spPr>
        <p:txBody>
          <a:bodyPr>
            <a:normAutofit fontScale="90000"/>
          </a:bodyPr>
          <a:lstStyle/>
          <a:p>
            <a:r>
              <a:rPr lang="en-IN" sz="3600" dirty="0"/>
              <a:t>Decision Tree  </a:t>
            </a:r>
          </a:p>
        </p:txBody>
      </p:sp>
      <p:sp>
        <p:nvSpPr>
          <p:cNvPr id="3" name="Content Placeholder 2">
            <a:extLst>
              <a:ext uri="{FF2B5EF4-FFF2-40B4-BE49-F238E27FC236}">
                <a16:creationId xmlns:a16="http://schemas.microsoft.com/office/drawing/2014/main" id="{031D65A8-5581-4031-AE10-4D5656B67D1C}"/>
              </a:ext>
            </a:extLst>
          </p:cNvPr>
          <p:cNvSpPr>
            <a:spLocks noGrp="1"/>
          </p:cNvSpPr>
          <p:nvPr>
            <p:ph idx="1"/>
          </p:nvPr>
        </p:nvSpPr>
        <p:spPr>
          <a:xfrm>
            <a:off x="0" y="763571"/>
            <a:ext cx="6165130" cy="6094429"/>
          </a:xfrm>
        </p:spPr>
        <p:txBody>
          <a:bodyPr>
            <a:normAutofit/>
          </a:bodyPr>
          <a:lstStyle/>
          <a:p>
            <a:pPr marL="0" indent="0">
              <a:buNone/>
            </a:pPr>
            <a:r>
              <a:rPr lang="en-IN" dirty="0"/>
              <a:t> </a:t>
            </a:r>
            <a:r>
              <a:rPr lang="en-IN" sz="1600" b="1" i="0" dirty="0">
                <a:solidFill>
                  <a:srgbClr val="111111"/>
                </a:solidFill>
                <a:effectLst/>
                <a:latin typeface="Open Sans" panose="020B0606030504020204" pitchFamily="34" charset="0"/>
              </a:rPr>
              <a:t>Important Terminology related to Decision Trees</a:t>
            </a:r>
          </a:p>
          <a:p>
            <a:pPr marL="0" indent="0" algn="l">
              <a:buNone/>
            </a:pPr>
            <a:r>
              <a:rPr lang="en-IN" sz="1600" b="0" i="0" dirty="0">
                <a:solidFill>
                  <a:srgbClr val="111111"/>
                </a:solidFill>
                <a:effectLst/>
                <a:latin typeface="Open Sans" panose="020B0606030504020204" pitchFamily="34" charset="0"/>
              </a:rPr>
              <a:t> </a:t>
            </a:r>
          </a:p>
          <a:p>
            <a:pPr algn="l">
              <a:buFont typeface="+mj-lt"/>
              <a:buAutoNum type="arabicPeriod"/>
            </a:pPr>
            <a:r>
              <a:rPr lang="en-IN" sz="1600" b="1" i="0" dirty="0">
                <a:solidFill>
                  <a:srgbClr val="111111"/>
                </a:solidFill>
                <a:effectLst/>
                <a:latin typeface="Open Sans" panose="020B0606030504020204" pitchFamily="34" charset="0"/>
              </a:rPr>
              <a:t>Root Node: </a:t>
            </a:r>
            <a:r>
              <a:rPr lang="en-IN" sz="1600" b="0" i="0" dirty="0">
                <a:solidFill>
                  <a:srgbClr val="111111"/>
                </a:solidFill>
                <a:effectLst/>
                <a:latin typeface="Open Sans" panose="020B0606030504020204" pitchFamily="34" charset="0"/>
              </a:rPr>
              <a:t>It represents the entire population or sample and this further gets divided into two or more homogeneous sets.</a:t>
            </a:r>
          </a:p>
          <a:p>
            <a:pPr algn="l">
              <a:buFont typeface="+mj-lt"/>
              <a:buAutoNum type="arabicPeriod"/>
            </a:pPr>
            <a:r>
              <a:rPr lang="en-IN" sz="1600" b="1" i="0" dirty="0">
                <a:solidFill>
                  <a:srgbClr val="111111"/>
                </a:solidFill>
                <a:effectLst/>
                <a:latin typeface="Open Sans" panose="020B0606030504020204" pitchFamily="34" charset="0"/>
              </a:rPr>
              <a:t>Splitting: </a:t>
            </a:r>
            <a:r>
              <a:rPr lang="en-IN" sz="1600" b="0" i="0" dirty="0">
                <a:solidFill>
                  <a:srgbClr val="111111"/>
                </a:solidFill>
                <a:effectLst/>
                <a:latin typeface="Open Sans" panose="020B0606030504020204" pitchFamily="34" charset="0"/>
              </a:rPr>
              <a:t>It is a process of dividing a node into two or more sub-nodes.</a:t>
            </a:r>
          </a:p>
          <a:p>
            <a:pPr algn="l">
              <a:buFont typeface="+mj-lt"/>
              <a:buAutoNum type="arabicPeriod"/>
            </a:pPr>
            <a:r>
              <a:rPr lang="en-IN" sz="1600" b="1" i="0" dirty="0">
                <a:solidFill>
                  <a:srgbClr val="111111"/>
                </a:solidFill>
                <a:effectLst/>
                <a:latin typeface="Open Sans" panose="020B0606030504020204" pitchFamily="34" charset="0"/>
              </a:rPr>
              <a:t>Decision Node: </a:t>
            </a:r>
            <a:r>
              <a:rPr lang="en-IN" sz="1600" b="0" i="0" dirty="0">
                <a:solidFill>
                  <a:srgbClr val="111111"/>
                </a:solidFill>
                <a:effectLst/>
                <a:latin typeface="Open Sans" panose="020B0606030504020204" pitchFamily="34" charset="0"/>
              </a:rPr>
              <a:t>When a sub-node splits into further sub-nodes, then it is called the decision node.</a:t>
            </a:r>
          </a:p>
          <a:p>
            <a:pPr algn="l">
              <a:buFont typeface="+mj-lt"/>
              <a:buAutoNum type="arabicPeriod"/>
            </a:pPr>
            <a:r>
              <a:rPr lang="en-IN" sz="1600" b="1" i="0" dirty="0">
                <a:solidFill>
                  <a:srgbClr val="111111"/>
                </a:solidFill>
                <a:effectLst/>
                <a:latin typeface="Open Sans" panose="020B0606030504020204" pitchFamily="34" charset="0"/>
              </a:rPr>
              <a:t>Leaf / Terminal Node: </a:t>
            </a:r>
            <a:r>
              <a:rPr lang="en-IN" sz="1600" b="0" i="0" dirty="0">
                <a:solidFill>
                  <a:srgbClr val="111111"/>
                </a:solidFill>
                <a:effectLst/>
                <a:latin typeface="Open Sans" panose="020B0606030504020204" pitchFamily="34" charset="0"/>
              </a:rPr>
              <a:t>Nodes do not split is called Leaf or Terminal node.</a:t>
            </a:r>
          </a:p>
          <a:p>
            <a:pPr algn="l">
              <a:buFont typeface="+mj-lt"/>
              <a:buAutoNum type="arabicPeriod"/>
            </a:pPr>
            <a:r>
              <a:rPr lang="en-IN" sz="1600" b="1" i="0" dirty="0">
                <a:solidFill>
                  <a:srgbClr val="111111"/>
                </a:solidFill>
                <a:effectLst/>
                <a:latin typeface="Open Sans" panose="020B0606030504020204" pitchFamily="34" charset="0"/>
              </a:rPr>
              <a:t>Pruning: </a:t>
            </a:r>
            <a:r>
              <a:rPr lang="en-IN" sz="1600" b="0" i="0" dirty="0">
                <a:solidFill>
                  <a:srgbClr val="111111"/>
                </a:solidFill>
                <a:effectLst/>
                <a:latin typeface="Open Sans" panose="020B0606030504020204" pitchFamily="34" charset="0"/>
              </a:rPr>
              <a:t>When we remove sub-nodes of a decision node, this process is called pruning. You can say the opposite process of splitting.</a:t>
            </a:r>
          </a:p>
          <a:p>
            <a:pPr algn="l">
              <a:buFont typeface="+mj-lt"/>
              <a:buAutoNum type="arabicPeriod"/>
            </a:pPr>
            <a:r>
              <a:rPr lang="en-IN" sz="1600" b="1" i="0" dirty="0">
                <a:solidFill>
                  <a:srgbClr val="111111"/>
                </a:solidFill>
                <a:effectLst/>
                <a:latin typeface="Open Sans" panose="020B0606030504020204" pitchFamily="34" charset="0"/>
              </a:rPr>
              <a:t>Branch / Sub-Tree: </a:t>
            </a:r>
            <a:r>
              <a:rPr lang="en-IN" sz="1600" b="0" i="0" dirty="0">
                <a:solidFill>
                  <a:srgbClr val="111111"/>
                </a:solidFill>
                <a:effectLst/>
                <a:latin typeface="Open Sans" panose="020B0606030504020204" pitchFamily="34" charset="0"/>
              </a:rPr>
              <a:t>A subsection of the entire tree is called branch or sub-tree.</a:t>
            </a:r>
          </a:p>
          <a:p>
            <a:pPr algn="l">
              <a:buFont typeface="+mj-lt"/>
              <a:buAutoNum type="arabicPeriod"/>
            </a:pPr>
            <a:r>
              <a:rPr lang="en-IN" sz="1600" b="1" i="0" dirty="0">
                <a:solidFill>
                  <a:srgbClr val="111111"/>
                </a:solidFill>
                <a:effectLst/>
                <a:latin typeface="Open Sans" panose="020B0606030504020204" pitchFamily="34" charset="0"/>
              </a:rPr>
              <a:t>Parent and Child Node: </a:t>
            </a:r>
            <a:r>
              <a:rPr lang="en-IN" sz="1600" b="0" i="0" dirty="0">
                <a:solidFill>
                  <a:srgbClr val="111111"/>
                </a:solidFill>
                <a:effectLst/>
                <a:latin typeface="Open Sans" panose="020B0606030504020204" pitchFamily="34" charset="0"/>
              </a:rPr>
              <a:t>A node, which is divided into sub-nodes is called a parent node of sub-nodes whereas sub-nodes are the child of a parent node.</a:t>
            </a:r>
          </a:p>
          <a:p>
            <a:pPr marL="0" indent="0">
              <a:buNone/>
            </a:pPr>
            <a:endParaRPr lang="en-IN" sz="1800" dirty="0">
              <a:solidFill>
                <a:srgbClr val="111111"/>
              </a:solidFill>
              <a:latin typeface="Open Sans" panose="020B0604020202020204" pitchFamily="34" charset="0"/>
            </a:endParaRPr>
          </a:p>
          <a:p>
            <a:pPr marL="0" indent="0">
              <a:buNone/>
            </a:pPr>
            <a:endParaRPr lang="en-IN" sz="1800" b="0" i="0" dirty="0">
              <a:solidFill>
                <a:srgbClr val="111111"/>
              </a:solidFill>
              <a:effectLst/>
              <a:latin typeface="Open Sans" panose="020B0604020202020204" pitchFamily="34" charset="0"/>
            </a:endParaRPr>
          </a:p>
          <a:p>
            <a:pPr marL="0" indent="0">
              <a:buNone/>
            </a:pPr>
            <a:endParaRPr lang="en-IN" sz="1800" dirty="0">
              <a:solidFill>
                <a:srgbClr val="111111"/>
              </a:solidFill>
              <a:latin typeface="Open Sans" panose="020B0604020202020204" pitchFamily="34" charset="0"/>
            </a:endParaRPr>
          </a:p>
        </p:txBody>
      </p:sp>
      <p:pic>
        <p:nvPicPr>
          <p:cNvPr id="5" name="Picture 4">
            <a:extLst>
              <a:ext uri="{FF2B5EF4-FFF2-40B4-BE49-F238E27FC236}">
                <a16:creationId xmlns:a16="http://schemas.microsoft.com/office/drawing/2014/main" id="{3E06AB66-A04B-492C-8FDD-42D8CA6D1BB6}"/>
              </a:ext>
            </a:extLst>
          </p:cNvPr>
          <p:cNvPicPr>
            <a:picLocks noChangeAspect="1"/>
          </p:cNvPicPr>
          <p:nvPr/>
        </p:nvPicPr>
        <p:blipFill>
          <a:blip r:embed="rId3"/>
          <a:stretch>
            <a:fillRect/>
          </a:stretch>
        </p:blipFill>
        <p:spPr>
          <a:xfrm>
            <a:off x="6231116" y="848412"/>
            <a:ext cx="5960883" cy="5118755"/>
          </a:xfrm>
          <a:prstGeom prst="rect">
            <a:avLst/>
          </a:prstGeom>
        </p:spPr>
      </p:pic>
    </p:spTree>
    <p:extLst>
      <p:ext uri="{BB962C8B-B14F-4D97-AF65-F5344CB8AC3E}">
        <p14:creationId xmlns:p14="http://schemas.microsoft.com/office/powerpoint/2010/main" val="4224933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C01A-18A7-4EEB-AABE-794758253EB4}"/>
              </a:ext>
            </a:extLst>
          </p:cNvPr>
          <p:cNvSpPr>
            <a:spLocks noGrp="1"/>
          </p:cNvSpPr>
          <p:nvPr>
            <p:ph type="title"/>
          </p:nvPr>
        </p:nvSpPr>
        <p:spPr>
          <a:xfrm>
            <a:off x="1214487" y="266783"/>
            <a:ext cx="8872194" cy="459081"/>
          </a:xfrm>
        </p:spPr>
        <p:txBody>
          <a:bodyPr>
            <a:normAutofit fontScale="90000"/>
          </a:bodyPr>
          <a:lstStyle/>
          <a:p>
            <a:r>
              <a:rPr lang="en-IN" sz="3200" dirty="0"/>
              <a:t>ALGORITHM</a:t>
            </a:r>
          </a:p>
        </p:txBody>
      </p:sp>
      <p:sp>
        <p:nvSpPr>
          <p:cNvPr id="3" name="Content Placeholder 2">
            <a:extLst>
              <a:ext uri="{FF2B5EF4-FFF2-40B4-BE49-F238E27FC236}">
                <a16:creationId xmlns:a16="http://schemas.microsoft.com/office/drawing/2014/main" id="{5A6B388D-A7B5-4D3D-B53F-A105A7694D83}"/>
              </a:ext>
            </a:extLst>
          </p:cNvPr>
          <p:cNvSpPr>
            <a:spLocks noGrp="1"/>
          </p:cNvSpPr>
          <p:nvPr>
            <p:ph idx="1"/>
          </p:nvPr>
        </p:nvSpPr>
        <p:spPr>
          <a:xfrm>
            <a:off x="507477" y="1064444"/>
            <a:ext cx="10972800" cy="4525963"/>
          </a:xfrm>
        </p:spPr>
        <p:txBody>
          <a:bodyPr>
            <a:normAutofit/>
          </a:bodyPr>
          <a:lstStyle/>
          <a:p>
            <a:pPr marL="0" indent="0" algn="l">
              <a:buNone/>
            </a:pPr>
            <a:r>
              <a:rPr lang="en-IN" sz="5400" b="1" dirty="0">
                <a:solidFill>
                  <a:srgbClr val="111111"/>
                </a:solidFill>
                <a:latin typeface="Open Sans" panose="020B0606030504020204" pitchFamily="34" charset="0"/>
              </a:rPr>
              <a:t> </a:t>
            </a:r>
            <a:r>
              <a:rPr lang="en-IN" sz="2200" b="1" dirty="0">
                <a:solidFill>
                  <a:srgbClr val="111111"/>
                </a:solidFill>
                <a:latin typeface="Open Sans" panose="020B0606030504020204" pitchFamily="34" charset="0"/>
              </a:rPr>
              <a:t>S</a:t>
            </a:r>
            <a:r>
              <a:rPr lang="en-IN" sz="2200" b="1" i="0" dirty="0">
                <a:solidFill>
                  <a:srgbClr val="111111"/>
                </a:solidFill>
                <a:effectLst/>
                <a:latin typeface="Open Sans" panose="020B0606030504020204" pitchFamily="34" charset="0"/>
              </a:rPr>
              <a:t>teps in ID3 algorithm:</a:t>
            </a:r>
          </a:p>
          <a:p>
            <a:pPr marL="0" indent="0" algn="l">
              <a:buNone/>
            </a:pPr>
            <a:endParaRPr lang="en-IN" sz="2200" b="0" i="0" dirty="0">
              <a:solidFill>
                <a:srgbClr val="111111"/>
              </a:solidFill>
              <a:effectLst/>
              <a:latin typeface="Open Sans" panose="020B0606030504020204" pitchFamily="34" charset="0"/>
            </a:endParaRPr>
          </a:p>
          <a:p>
            <a:pPr algn="l">
              <a:buFont typeface="+mj-lt"/>
              <a:buAutoNum type="arabicPeriod"/>
            </a:pPr>
            <a:r>
              <a:rPr lang="en-IN" sz="2200" b="0" i="0" dirty="0">
                <a:solidFill>
                  <a:srgbClr val="111111"/>
                </a:solidFill>
                <a:effectLst/>
                <a:latin typeface="Open Sans" panose="020B0606030504020204" pitchFamily="34" charset="0"/>
              </a:rPr>
              <a:t>It begins with the original set S as the root node.</a:t>
            </a:r>
          </a:p>
          <a:p>
            <a:pPr algn="l">
              <a:buFont typeface="+mj-lt"/>
              <a:buAutoNum type="arabicPeriod"/>
            </a:pPr>
            <a:r>
              <a:rPr lang="en-IN" sz="2200" b="0" i="0" dirty="0">
                <a:solidFill>
                  <a:srgbClr val="111111"/>
                </a:solidFill>
                <a:effectLst/>
                <a:latin typeface="Open Sans" panose="020B0606030504020204" pitchFamily="34" charset="0"/>
              </a:rPr>
              <a:t>On each iteration of the algorithm, it iterates through the very unused attribute of the set S and calculates </a:t>
            </a:r>
            <a:r>
              <a:rPr lang="en-IN" sz="2200" b="1" i="0" dirty="0">
                <a:solidFill>
                  <a:srgbClr val="111111"/>
                </a:solidFill>
                <a:effectLst/>
                <a:latin typeface="Open Sans" panose="020B0606030504020204" pitchFamily="34" charset="0"/>
              </a:rPr>
              <a:t>Information gain(IG) </a:t>
            </a:r>
            <a:r>
              <a:rPr lang="en-IN" sz="2200" b="0" i="0" dirty="0">
                <a:solidFill>
                  <a:srgbClr val="111111"/>
                </a:solidFill>
                <a:effectLst/>
                <a:latin typeface="Open Sans" panose="020B0606030504020204" pitchFamily="34" charset="0"/>
              </a:rPr>
              <a:t>of this attribute.</a:t>
            </a:r>
          </a:p>
          <a:p>
            <a:pPr algn="l">
              <a:buFont typeface="+mj-lt"/>
              <a:buAutoNum type="arabicPeriod"/>
            </a:pPr>
            <a:r>
              <a:rPr lang="en-IN" sz="2200" b="0" i="0" dirty="0">
                <a:solidFill>
                  <a:srgbClr val="111111"/>
                </a:solidFill>
                <a:effectLst/>
                <a:latin typeface="Open Sans" panose="020B0606030504020204" pitchFamily="34" charset="0"/>
              </a:rPr>
              <a:t>It then selects the attribute which has the Largest Information gain.</a:t>
            </a:r>
          </a:p>
          <a:p>
            <a:pPr algn="l">
              <a:buFont typeface="+mj-lt"/>
              <a:buAutoNum type="arabicPeriod"/>
            </a:pPr>
            <a:r>
              <a:rPr lang="en-IN" sz="2200" b="0" i="0" dirty="0">
                <a:solidFill>
                  <a:srgbClr val="111111"/>
                </a:solidFill>
                <a:effectLst/>
                <a:latin typeface="Open Sans" panose="020B0606030504020204" pitchFamily="34" charset="0"/>
              </a:rPr>
              <a:t>The set S is then split by the selected attribute to produce a subset of the data.</a:t>
            </a:r>
          </a:p>
          <a:p>
            <a:pPr algn="l">
              <a:buFont typeface="+mj-lt"/>
              <a:buAutoNum type="arabicPeriod"/>
            </a:pPr>
            <a:r>
              <a:rPr lang="en-IN" sz="2200" b="0" i="0" dirty="0">
                <a:solidFill>
                  <a:srgbClr val="111111"/>
                </a:solidFill>
                <a:effectLst/>
                <a:latin typeface="Open Sans" panose="020B0606030504020204" pitchFamily="34" charset="0"/>
              </a:rPr>
              <a:t>The algorithm continues to recur on each subset, considering only attributes never selected before.</a:t>
            </a:r>
          </a:p>
          <a:p>
            <a:endParaRPr lang="en-IN" dirty="0"/>
          </a:p>
        </p:txBody>
      </p:sp>
    </p:spTree>
    <p:extLst>
      <p:ext uri="{BB962C8B-B14F-4D97-AF65-F5344CB8AC3E}">
        <p14:creationId xmlns:p14="http://schemas.microsoft.com/office/powerpoint/2010/main" val="3405122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8BB99-05B1-443F-A81A-CE22F4E302C3}"/>
              </a:ext>
            </a:extLst>
          </p:cNvPr>
          <p:cNvSpPr>
            <a:spLocks noGrp="1"/>
          </p:cNvSpPr>
          <p:nvPr>
            <p:ph type="title"/>
          </p:nvPr>
        </p:nvSpPr>
        <p:spPr>
          <a:xfrm>
            <a:off x="865695" y="151469"/>
            <a:ext cx="10003410" cy="440227"/>
          </a:xfrm>
        </p:spPr>
        <p:txBody>
          <a:bodyPr>
            <a:normAutofit fontScale="90000"/>
          </a:bodyPr>
          <a:lstStyle/>
          <a:p>
            <a:r>
              <a:rPr lang="en-IN" dirty="0"/>
              <a:t>IMPLEMENTATION </a:t>
            </a:r>
            <a:r>
              <a:rPr lang="en-IN" sz="2200" dirty="0"/>
              <a:t>(code snippet) </a:t>
            </a:r>
          </a:p>
        </p:txBody>
      </p:sp>
      <p:sp>
        <p:nvSpPr>
          <p:cNvPr id="3" name="Content Placeholder 2">
            <a:extLst>
              <a:ext uri="{FF2B5EF4-FFF2-40B4-BE49-F238E27FC236}">
                <a16:creationId xmlns:a16="http://schemas.microsoft.com/office/drawing/2014/main" id="{066B6229-82F1-4707-82EF-69BFF1528930}"/>
              </a:ext>
            </a:extLst>
          </p:cNvPr>
          <p:cNvSpPr>
            <a:spLocks noGrp="1"/>
          </p:cNvSpPr>
          <p:nvPr>
            <p:ph idx="1"/>
          </p:nvPr>
        </p:nvSpPr>
        <p:spPr>
          <a:xfrm>
            <a:off x="0" y="591696"/>
            <a:ext cx="12192000" cy="6419654"/>
          </a:xfrm>
        </p:spPr>
        <p:txBody>
          <a:bodyPr>
            <a:normAutofit/>
          </a:bodyPr>
          <a:lstStyle/>
          <a:p>
            <a:endParaRPr lang="en-IN" dirty="0"/>
          </a:p>
          <a:p>
            <a:endParaRPr lang="en-IN" sz="7200" dirty="0"/>
          </a:p>
          <a:p>
            <a:endParaRPr lang="en-IN" dirty="0"/>
          </a:p>
          <a:p>
            <a:endParaRPr lang="en-IN" dirty="0"/>
          </a:p>
        </p:txBody>
      </p:sp>
      <p:pic>
        <p:nvPicPr>
          <p:cNvPr id="5" name="Picture 4">
            <a:extLst>
              <a:ext uri="{FF2B5EF4-FFF2-40B4-BE49-F238E27FC236}">
                <a16:creationId xmlns:a16="http://schemas.microsoft.com/office/drawing/2014/main" id="{35DBB9B4-5028-46AC-A792-05792B0F81C1}"/>
              </a:ext>
            </a:extLst>
          </p:cNvPr>
          <p:cNvPicPr>
            <a:picLocks noChangeAspect="1"/>
          </p:cNvPicPr>
          <p:nvPr/>
        </p:nvPicPr>
        <p:blipFill>
          <a:blip r:embed="rId2"/>
          <a:stretch>
            <a:fillRect/>
          </a:stretch>
        </p:blipFill>
        <p:spPr>
          <a:xfrm>
            <a:off x="0" y="678729"/>
            <a:ext cx="12192000" cy="6076115"/>
          </a:xfrm>
          <a:prstGeom prst="rect">
            <a:avLst/>
          </a:prstGeom>
        </p:spPr>
      </p:pic>
    </p:spTree>
    <p:extLst>
      <p:ext uri="{BB962C8B-B14F-4D97-AF65-F5344CB8AC3E}">
        <p14:creationId xmlns:p14="http://schemas.microsoft.com/office/powerpoint/2010/main" val="8008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061B36-113E-419B-9FCE-F391CB113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23" y="61442"/>
            <a:ext cx="11850754" cy="6735115"/>
          </a:xfrm>
          <a:prstGeom prst="rect">
            <a:avLst/>
          </a:prstGeom>
        </p:spPr>
      </p:pic>
    </p:spTree>
    <p:extLst>
      <p:ext uri="{BB962C8B-B14F-4D97-AF65-F5344CB8AC3E}">
        <p14:creationId xmlns:p14="http://schemas.microsoft.com/office/powerpoint/2010/main" val="484479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ANALYSIS</a:t>
            </a:r>
          </a:p>
        </p:txBody>
      </p:sp>
      <p:sp>
        <p:nvSpPr>
          <p:cNvPr id="3" name="Content Placeholder 2"/>
          <p:cNvSpPr>
            <a:spLocks noGrp="1"/>
          </p:cNvSpPr>
          <p:nvPr>
            <p:ph idx="1"/>
          </p:nvPr>
        </p:nvSpPr>
        <p:spPr>
          <a:xfrm>
            <a:off x="762000" y="1570039"/>
            <a:ext cx="10972800" cy="4708525"/>
          </a:xfrm>
        </p:spPr>
        <p:txBody>
          <a:bodyPr/>
          <a:lstStyle/>
          <a:p>
            <a:pPr>
              <a:lnSpc>
                <a:spcPct val="150000"/>
              </a:lnSpc>
            </a:pPr>
            <a:r>
              <a:rPr lang="en-US" sz="2400" dirty="0"/>
              <a:t>The site has been made to port the predictions done by using Linear regression and  Decision tree classifier about the MSP of the upcoming year and yield of crops. </a:t>
            </a:r>
          </a:p>
          <a:p>
            <a:pPr>
              <a:lnSpc>
                <a:spcPct val="150000"/>
              </a:lnSpc>
            </a:pPr>
            <a:r>
              <a:rPr lang="en-US" sz="2400" dirty="0"/>
              <a:t>The user can enter the required details and the information will be delivered to them based on their requirements. </a:t>
            </a:r>
          </a:p>
          <a:p>
            <a:pPr>
              <a:lnSpc>
                <a:spcPct val="150000"/>
              </a:lnSpc>
            </a:pPr>
            <a:endParaRPr lang="en-US" sz="2400" dirty="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7199-09BA-470B-9CAB-597CBE682827}"/>
              </a:ext>
            </a:extLst>
          </p:cNvPr>
          <p:cNvSpPr>
            <a:spLocks noGrp="1"/>
          </p:cNvSpPr>
          <p:nvPr>
            <p:ph type="title"/>
          </p:nvPr>
        </p:nvSpPr>
        <p:spPr/>
        <p:txBody>
          <a:bodyPr>
            <a:normAutofit/>
          </a:bodyPr>
          <a:lstStyle/>
          <a:p>
            <a:r>
              <a:rPr lang="en-US" b="1" dirty="0"/>
              <a:t>CONCLUSION a </a:t>
            </a:r>
            <a:endParaRPr lang="en-IN" dirty="0"/>
          </a:p>
        </p:txBody>
      </p:sp>
      <p:sp>
        <p:nvSpPr>
          <p:cNvPr id="3" name="Content Placeholder 2">
            <a:extLst>
              <a:ext uri="{FF2B5EF4-FFF2-40B4-BE49-F238E27FC236}">
                <a16:creationId xmlns:a16="http://schemas.microsoft.com/office/drawing/2014/main" id="{0D482A4D-A723-47A5-813F-69EB82BF952C}"/>
              </a:ext>
            </a:extLst>
          </p:cNvPr>
          <p:cNvSpPr>
            <a:spLocks noGrp="1"/>
          </p:cNvSpPr>
          <p:nvPr>
            <p:ph idx="1"/>
          </p:nvPr>
        </p:nvSpPr>
        <p:spPr>
          <a:xfrm>
            <a:off x="762000" y="1570039"/>
            <a:ext cx="10972800" cy="4708525"/>
          </a:xfrm>
        </p:spPr>
        <p:txBody>
          <a:bodyPr>
            <a:normAutofit/>
          </a:bodyPr>
          <a:lstStyle/>
          <a:p>
            <a:pPr>
              <a:lnSpc>
                <a:spcPct val="150000"/>
              </a:lnSpc>
            </a:pPr>
            <a:r>
              <a:rPr lang="en-US" sz="2400" dirty="0"/>
              <a:t>The project is developed with the aim of resolving the problems and doubts that the farmers face while they give their thoughts on which crop to show.</a:t>
            </a:r>
          </a:p>
          <a:p>
            <a:pPr>
              <a:lnSpc>
                <a:spcPct val="150000"/>
              </a:lnSpc>
            </a:pPr>
            <a:r>
              <a:rPr lang="en-US" sz="2400" dirty="0"/>
              <a:t> As farmers are the backbone of our country and facing the unfortunate fact that most of the farmers are illiterate, it is our sole responsibility to help our farmers. </a:t>
            </a:r>
          </a:p>
          <a:p>
            <a:pPr>
              <a:lnSpc>
                <a:spcPct val="150000"/>
              </a:lnSpc>
            </a:pPr>
            <a:r>
              <a:rPr lang="en-US" sz="2400" dirty="0"/>
              <a:t>Thus, we came up with the idea of presenting forward the details of the crops that a particular farmer from a particular region in a particular period of the year may require to make the decision that which crop can benefit him according to his convenience.</a:t>
            </a:r>
          </a:p>
          <a:p>
            <a:endParaRPr lang="en-US" sz="2400" dirty="0"/>
          </a:p>
        </p:txBody>
      </p:sp>
    </p:spTree>
    <p:extLst>
      <p:ext uri="{BB962C8B-B14F-4D97-AF65-F5344CB8AC3E}">
        <p14:creationId xmlns:p14="http://schemas.microsoft.com/office/powerpoint/2010/main" val="2849561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FF6B5-035F-470B-8524-1D0812CBD1AE}"/>
              </a:ext>
            </a:extLst>
          </p:cNvPr>
          <p:cNvSpPr>
            <a:spLocks noGrp="1"/>
          </p:cNvSpPr>
          <p:nvPr>
            <p:ph type="title"/>
          </p:nvPr>
        </p:nvSpPr>
        <p:spPr/>
        <p:txBody>
          <a:bodyPr/>
          <a:lstStyle/>
          <a:p>
            <a:r>
              <a:rPr lang="en-IN" dirty="0"/>
              <a:t>Source :</a:t>
            </a:r>
          </a:p>
        </p:txBody>
      </p:sp>
      <p:sp>
        <p:nvSpPr>
          <p:cNvPr id="3" name="Content Placeholder 2">
            <a:extLst>
              <a:ext uri="{FF2B5EF4-FFF2-40B4-BE49-F238E27FC236}">
                <a16:creationId xmlns:a16="http://schemas.microsoft.com/office/drawing/2014/main" id="{47DA7034-B4F9-42C4-9648-F7C8E9DF77AF}"/>
              </a:ext>
            </a:extLst>
          </p:cNvPr>
          <p:cNvSpPr>
            <a:spLocks noGrp="1"/>
          </p:cNvSpPr>
          <p:nvPr>
            <p:ph idx="1"/>
          </p:nvPr>
        </p:nvSpPr>
        <p:spPr/>
        <p:txBody>
          <a:bodyPr/>
          <a:lstStyle/>
          <a:p>
            <a:r>
              <a:rPr lang="en-IN" dirty="0"/>
              <a:t>Geeks for geek</a:t>
            </a:r>
          </a:p>
          <a:p>
            <a:r>
              <a:rPr lang="en-IN" dirty="0"/>
              <a:t>Data set own little </a:t>
            </a:r>
            <a:r>
              <a:rPr lang="en-IN"/>
              <a:t>support from internet .</a:t>
            </a:r>
            <a:endParaRPr lang="en-IN" dirty="0"/>
          </a:p>
        </p:txBody>
      </p:sp>
    </p:spTree>
    <p:extLst>
      <p:ext uri="{BB962C8B-B14F-4D97-AF65-F5344CB8AC3E}">
        <p14:creationId xmlns:p14="http://schemas.microsoft.com/office/powerpoint/2010/main" val="3686593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970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itchFamily="34" charset="0"/>
                <a:cs typeface="Arial" pitchFamily="34" charset="0"/>
              </a:rPr>
              <a:t>INTRODUCTION</a:t>
            </a:r>
          </a:p>
        </p:txBody>
      </p:sp>
      <p:sp>
        <p:nvSpPr>
          <p:cNvPr id="3" name="Content Placeholder 2"/>
          <p:cNvSpPr>
            <a:spLocks noGrp="1"/>
          </p:cNvSpPr>
          <p:nvPr>
            <p:ph idx="1"/>
          </p:nvPr>
        </p:nvSpPr>
        <p:spPr/>
        <p:txBody>
          <a:bodyPr/>
          <a:lstStyle/>
          <a:p>
            <a:r>
              <a:rPr lang="en-IN" sz="2400" dirty="0"/>
              <a:t>Now-a-day's agriculture is one of the most important field in the emerging real world . It is the spine of Indian Economy.</a:t>
            </a:r>
          </a:p>
          <a:p>
            <a:endParaRPr lang="en-IN" sz="2400" dirty="0"/>
          </a:p>
          <a:p>
            <a:r>
              <a:rPr lang="en-IN" sz="2400" dirty="0"/>
              <a:t>In India, agriculture is in poor condition since majority of the poor farmers are not getting the expected crop yield due to several reasons. </a:t>
            </a:r>
          </a:p>
          <a:p>
            <a:endParaRPr lang="en-IN" sz="2400" dirty="0"/>
          </a:p>
          <a:p>
            <a:r>
              <a:rPr lang="en-US" sz="2400" dirty="0"/>
              <a:t>The farmers necessarily require a timely advice to predict the future crop productivity and an analysis is to be made in order to help the farmers to improve there crop production.(Helping them to take wise decisions)</a:t>
            </a:r>
          </a:p>
          <a:p>
            <a:endParaRPr lang="en-IN" sz="2400" dirty="0"/>
          </a:p>
          <a:p>
            <a:pPr>
              <a:buNone/>
            </a:pPr>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p:txBody>
          <a:bodyPr/>
          <a:lstStyle/>
          <a:p>
            <a:r>
              <a:rPr lang="en-IN" sz="2400" dirty="0"/>
              <a:t>With the help of Regression algorithms, prediction can be done by a farmer in estimating the MSP of his crop. </a:t>
            </a:r>
          </a:p>
          <a:p>
            <a:endParaRPr lang="en-IN" sz="2400" dirty="0"/>
          </a:p>
          <a:p>
            <a:endParaRPr lang="en-IN" sz="2400" dirty="0"/>
          </a:p>
          <a:p>
            <a:r>
              <a:rPr lang="en-IN" sz="2400" dirty="0"/>
              <a:t>Providing the data such as crop name, name of the state where the farmer live, which season of growth? and average MSP(Minimum Support Price) from 2011 to 2020 of the crops, can give the YIELD of the Crop to the farmer before sowing the seeds which can improve the agricultural conditions.</a:t>
            </a:r>
          </a:p>
          <a:p>
            <a:endParaRPr lang="en-IN" sz="2400" dirty="0"/>
          </a:p>
          <a:p>
            <a:endParaRPr lang="en-US" sz="2400"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10972800" cy="996408"/>
          </a:xfrm>
        </p:spPr>
        <p:txBody>
          <a:bodyPr>
            <a:normAutofit/>
          </a:bodyPr>
          <a:lstStyle/>
          <a:p>
            <a:r>
              <a:rPr lang="en-IN" b="1" dirty="0">
                <a:solidFill>
                  <a:schemeClr val="tx1"/>
                </a:solidFill>
              </a:rPr>
              <a:t> </a:t>
            </a:r>
            <a:r>
              <a:rPr lang="en-US" b="1" dirty="0"/>
              <a:t>OBJECTIVES</a:t>
            </a:r>
            <a:endParaRPr lang="en-US" dirty="0">
              <a:solidFill>
                <a:schemeClr val="tx1"/>
              </a:solidFill>
            </a:endParaRPr>
          </a:p>
        </p:txBody>
      </p:sp>
      <p:sp>
        <p:nvSpPr>
          <p:cNvPr id="3" name="Content Placeholder 2">
            <a:extLst>
              <a:ext uri="{FF2B5EF4-FFF2-40B4-BE49-F238E27FC236}">
                <a16:creationId xmlns:a16="http://schemas.microsoft.com/office/drawing/2014/main" id="{4147AF5C-5BE8-437E-8F31-0696EB327D32}"/>
              </a:ext>
            </a:extLst>
          </p:cNvPr>
          <p:cNvSpPr>
            <a:spLocks noGrp="1"/>
          </p:cNvSpPr>
          <p:nvPr>
            <p:ph idx="1"/>
          </p:nvPr>
        </p:nvSpPr>
        <p:spPr>
          <a:xfrm>
            <a:off x="762000" y="2047741"/>
            <a:ext cx="10972800" cy="4230823"/>
          </a:xfrm>
        </p:spPr>
        <p:txBody>
          <a:bodyPr>
            <a:normAutofit/>
          </a:bodyPr>
          <a:lstStyle/>
          <a:p>
            <a:pPr lvl="0"/>
            <a:r>
              <a:rPr lang="en-IN" sz="2400" b="0" i="0" dirty="0">
                <a:solidFill>
                  <a:srgbClr val="000000"/>
                </a:solidFill>
                <a:effectLst/>
                <a:latin typeface="Arial" panose="020B0604020202020204" pitchFamily="34" charset="0"/>
              </a:rPr>
              <a:t>Do the analysis and predict the MSP of each crop for the upcoming year by applying linear regression.</a:t>
            </a:r>
            <a:endParaRPr lang="en-IN" sz="2400" dirty="0"/>
          </a:p>
          <a:p>
            <a:pPr lvl="0"/>
            <a:r>
              <a:rPr lang="en-IN" sz="2400" b="0" i="0" dirty="0">
                <a:solidFill>
                  <a:srgbClr val="000000"/>
                </a:solidFill>
                <a:effectLst/>
                <a:latin typeface="Arial" panose="020B0604020202020204" pitchFamily="34" charset="0"/>
              </a:rPr>
              <a:t>Second objective is to help farmers taking decisions related to there crop yield by applying decision tree.</a:t>
            </a:r>
            <a:endParaRPr lang="en-IN" sz="2400" dirty="0"/>
          </a:p>
          <a:p>
            <a:pPr lvl="0"/>
            <a:r>
              <a:rPr lang="en-US" sz="2400" dirty="0"/>
              <a:t>Lastly, building a user interface for porting information to the farmers.</a:t>
            </a:r>
            <a:endParaRPr lang="en-IN" sz="2400" dirty="0"/>
          </a:p>
          <a:p>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423F-66EE-4A69-ABEB-0D8E62C3DCF9}"/>
              </a:ext>
            </a:extLst>
          </p:cNvPr>
          <p:cNvSpPr>
            <a:spLocks noGrp="1"/>
          </p:cNvSpPr>
          <p:nvPr>
            <p:ph type="title"/>
          </p:nvPr>
        </p:nvSpPr>
        <p:spPr/>
        <p:txBody>
          <a:bodyPr>
            <a:normAutofit/>
          </a:bodyPr>
          <a:lstStyle/>
          <a:p>
            <a:r>
              <a:rPr lang="en-US" b="1" dirty="0"/>
              <a:t>PROBLEM STATEMENT</a:t>
            </a:r>
            <a:endParaRPr lang="en-IN" dirty="0"/>
          </a:p>
        </p:txBody>
      </p:sp>
      <p:sp>
        <p:nvSpPr>
          <p:cNvPr id="4" name="Content Placeholder 3"/>
          <p:cNvSpPr>
            <a:spLocks noGrp="1"/>
          </p:cNvSpPr>
          <p:nvPr>
            <p:ph idx="1"/>
          </p:nvPr>
        </p:nvSpPr>
        <p:spPr>
          <a:xfrm>
            <a:off x="762000" y="1678675"/>
            <a:ext cx="10972800" cy="4754915"/>
          </a:xfrm>
        </p:spPr>
        <p:txBody>
          <a:bodyPr>
            <a:normAutofit lnSpcReduction="10000"/>
          </a:bodyPr>
          <a:lstStyle/>
          <a:p>
            <a:pPr>
              <a:lnSpc>
                <a:spcPct val="150000"/>
              </a:lnSpc>
              <a:buNone/>
            </a:pPr>
            <a:r>
              <a:rPr lang="en-US" sz="4000" dirty="0"/>
              <a:t>   </a:t>
            </a:r>
            <a:r>
              <a:rPr lang="en-US" sz="2800" dirty="0"/>
              <a:t>Farmer requires a timely advice to predict the future crop productivity, which could help them to improve there crop production. Yield prediction is an important agricultural problem no one can predict that with 100% accuracy. The probability of risk is </a:t>
            </a:r>
            <a:r>
              <a:rPr lang="en-IN" sz="2800" b="0" i="0" dirty="0">
                <a:solidFill>
                  <a:srgbClr val="202124"/>
                </a:solidFill>
                <a:effectLst/>
                <a:latin typeface="Google Sans"/>
              </a:rPr>
              <a:t>negligible, but a risk</a:t>
            </a:r>
            <a:r>
              <a:rPr lang="en-US" sz="2800" dirty="0"/>
              <a:t> factor could be there if our farmers friend are completely dependent on this project model, after all the geographical status of a place is quite unpredictable and hence, some times the outcome may be different.</a:t>
            </a:r>
          </a:p>
          <a:p>
            <a:pPr lvl="0">
              <a:lnSpc>
                <a:spcPct val="150000"/>
              </a:lnSpc>
            </a:pPr>
            <a:endParaRPr lang="en-US" sz="3800" dirty="0"/>
          </a:p>
          <a:p>
            <a:pPr marL="0" lvl="0" indent="0">
              <a:lnSpc>
                <a:spcPct val="150000"/>
              </a:lnSpc>
              <a:buNone/>
            </a:pPr>
            <a:endParaRPr lang="en-IN" sz="2000" dirty="0"/>
          </a:p>
          <a:p>
            <a:pPr lvl="0" algn="just">
              <a:lnSpc>
                <a:spcPct val="150000"/>
              </a:lnSpc>
            </a:pPr>
            <a:endParaRPr lang="en-US" sz="2000" dirty="0"/>
          </a:p>
          <a:p>
            <a:pPr marL="0" lvl="0" indent="0" algn="just">
              <a:buNone/>
            </a:pPr>
            <a:endParaRPr lang="en-IN" sz="2000" dirty="0"/>
          </a:p>
        </p:txBody>
      </p:sp>
    </p:spTree>
    <p:extLst>
      <p:ext uri="{BB962C8B-B14F-4D97-AF65-F5344CB8AC3E}">
        <p14:creationId xmlns:p14="http://schemas.microsoft.com/office/powerpoint/2010/main" val="3291442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p>
        </p:txBody>
      </p:sp>
      <p:sp>
        <p:nvSpPr>
          <p:cNvPr id="3" name="Content Placeholder 2"/>
          <p:cNvSpPr>
            <a:spLocks noGrp="1"/>
          </p:cNvSpPr>
          <p:nvPr>
            <p:ph idx="1"/>
          </p:nvPr>
        </p:nvSpPr>
        <p:spPr>
          <a:xfrm>
            <a:off x="762000" y="1280161"/>
            <a:ext cx="10972800" cy="4998404"/>
          </a:xfrm>
        </p:spPr>
        <p:txBody>
          <a:bodyPr>
            <a:normAutofit/>
          </a:bodyPr>
          <a:lstStyle/>
          <a:p>
            <a:endParaRPr lang="en-US" dirty="0"/>
          </a:p>
          <a:p>
            <a:pPr>
              <a:lnSpc>
                <a:spcPct val="150000"/>
              </a:lnSpc>
            </a:pPr>
            <a:r>
              <a:rPr lang="en-US" sz="2400" dirty="0"/>
              <a:t>Linear regression to fine the MSP of the crops for year 2021. And decision tree to find the crop yield in terms of good and bad of all the crops.</a:t>
            </a:r>
          </a:p>
          <a:p>
            <a:pPr>
              <a:lnSpc>
                <a:spcPct val="150000"/>
              </a:lnSpc>
            </a:pPr>
            <a:r>
              <a:rPr lang="en-US" sz="2400" dirty="0"/>
              <a:t>Initially the data of MSP i.e. Minimum Support Price of crops and GDP (Gross Domestic Product)  have been taken of past 10 years (2011-2020). </a:t>
            </a:r>
          </a:p>
          <a:p>
            <a:endParaRPr lang="en-US" sz="2400" dirty="0"/>
          </a:p>
          <a:p>
            <a:endParaRPr lang="en-US" dirty="0"/>
          </a:p>
          <a:p>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5D446-81FA-4ADA-9FFC-2030EA7B0CAE}"/>
              </a:ext>
            </a:extLst>
          </p:cNvPr>
          <p:cNvSpPr>
            <a:spLocks noGrp="1"/>
          </p:cNvSpPr>
          <p:nvPr>
            <p:ph idx="1"/>
          </p:nvPr>
        </p:nvSpPr>
        <p:spPr>
          <a:xfrm>
            <a:off x="762000" y="1066800"/>
            <a:ext cx="10972800" cy="5689436"/>
          </a:xfrm>
        </p:spPr>
        <p:txBody>
          <a:bodyPr>
            <a:normAutofit fontScale="47500" lnSpcReduction="20000"/>
          </a:bodyPr>
          <a:lstStyle/>
          <a:p>
            <a:pPr>
              <a:lnSpc>
                <a:spcPct val="170000"/>
              </a:lnSpc>
            </a:pPr>
            <a:r>
              <a:rPr lang="en-IN" sz="6000" dirty="0"/>
              <a:t>Now we will  calculated the MSP of a particular crop for year 2021 and repeated the same for all the crops. </a:t>
            </a:r>
          </a:p>
          <a:p>
            <a:pPr algn="just">
              <a:lnSpc>
                <a:spcPct val="170000"/>
              </a:lnSpc>
            </a:pPr>
            <a:r>
              <a:rPr lang="en-IN" sz="6000" dirty="0"/>
              <a:t>Then the classification of crop yield of all the crops is done into 2 types- Good and Bad by analysing according to the survey done in the data set. </a:t>
            </a:r>
          </a:p>
          <a:p>
            <a:pPr algn="just">
              <a:lnSpc>
                <a:spcPct val="170000"/>
              </a:lnSpc>
            </a:pPr>
            <a:r>
              <a:rPr lang="en-IN" sz="6000" dirty="0"/>
              <a:t>Finally by using decision tree we got the yield type of particular crop for a given location and best season for its growth in 2021. </a:t>
            </a:r>
            <a:endParaRPr lang="en-US" sz="5000" dirty="0"/>
          </a:p>
          <a:p>
            <a:endParaRPr lang="en-US" sz="2400" dirty="0"/>
          </a:p>
          <a:p>
            <a:endParaRPr lang="en-US" sz="2400" dirty="0"/>
          </a:p>
          <a:p>
            <a:endParaRPr lang="en-US" sz="2000" dirty="0"/>
          </a:p>
          <a:p>
            <a:pPr>
              <a:buNone/>
            </a:pPr>
            <a:r>
              <a:rPr lang="en-US" sz="2000" dirty="0"/>
              <a:t> </a:t>
            </a:r>
          </a:p>
          <a:p>
            <a:pPr marL="0" indent="0">
              <a:buNone/>
            </a:pPr>
            <a:endParaRPr lang="en-US" sz="2000" dirty="0"/>
          </a:p>
          <a:p>
            <a:pPr lvl="8"/>
            <a:endParaRPr lang="en-US" sz="800" dirty="0"/>
          </a:p>
          <a:p>
            <a:pPr marL="0" indent="0">
              <a:buNone/>
            </a:pPr>
            <a:endParaRPr lang="en-IN" dirty="0"/>
          </a:p>
        </p:txBody>
      </p:sp>
    </p:spTree>
    <p:extLst>
      <p:ext uri="{BB962C8B-B14F-4D97-AF65-F5344CB8AC3E}">
        <p14:creationId xmlns:p14="http://schemas.microsoft.com/office/powerpoint/2010/main" val="2141980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13591</TotalTime>
  <Words>1657</Words>
  <Application>Microsoft Office PowerPoint</Application>
  <PresentationFormat>Widescreen</PresentationFormat>
  <Paragraphs>149</Paragraphs>
  <Slides>33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Google Sans</vt:lpstr>
      <vt:lpstr>Open Sans</vt:lpstr>
      <vt:lpstr>Times New Roman</vt:lpstr>
      <vt:lpstr>Office Theme</vt:lpstr>
      <vt:lpstr>PowerPoint Presentation</vt:lpstr>
      <vt:lpstr> Farmers Adviser</vt:lpstr>
      <vt:lpstr>PowerPoint Presentation</vt:lpstr>
      <vt:lpstr>INTRODUCTION</vt:lpstr>
      <vt:lpstr>Continue…</vt:lpstr>
      <vt:lpstr> OBJECTIVES</vt:lpstr>
      <vt:lpstr>PROBLEM STATEMENT</vt:lpstr>
      <vt:lpstr>METHODOLOGY</vt:lpstr>
      <vt:lpstr>PowerPoint Presentation</vt:lpstr>
      <vt:lpstr>PowerPoint Presentation</vt:lpstr>
      <vt:lpstr>PROJECT DESIGN </vt:lpstr>
      <vt:lpstr>ACTIVITY DIAGRAM </vt:lpstr>
      <vt:lpstr> data year GDP and MSP of each crop</vt:lpstr>
      <vt:lpstr>Prediction of GDP of year 2021 using linear regression (GDB VS YEAR GRAPH)</vt:lpstr>
      <vt:lpstr>MSP of each crop prediction in 2021</vt:lpstr>
      <vt:lpstr>MSP of ‘Paddy’ for 2021 prediction.</vt:lpstr>
      <vt:lpstr>MSP of ‘Safflower’ for 2021 prediction </vt:lpstr>
      <vt:lpstr>On the basis of attributes the decision tree will take decision either the yield is good/bad</vt:lpstr>
      <vt:lpstr>Output of Decision tree :</vt:lpstr>
      <vt:lpstr>Portal Design</vt:lpstr>
      <vt:lpstr>PREDICTION OF MSP</vt:lpstr>
      <vt:lpstr>DECISION </vt:lpstr>
      <vt:lpstr>TECHINICAL IMPLEMENTATION AND ALGORITHM</vt:lpstr>
      <vt:lpstr>ALGORITHM</vt:lpstr>
      <vt:lpstr>IMPLEMENTATION (code snippet) </vt:lpstr>
      <vt:lpstr>PowerPoint Presentation</vt:lpstr>
      <vt:lpstr>Decision Tree  </vt:lpstr>
      <vt:lpstr>ALGORITHM</vt:lpstr>
      <vt:lpstr>IMPLEMENTATION (code snippet) </vt:lpstr>
      <vt:lpstr>RESULT ANALYSIS</vt:lpstr>
      <vt:lpstr>CONCLUSION a </vt:lpstr>
      <vt:lpstr>Source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harshit bisht</cp:lastModifiedBy>
  <cp:revision>984</cp:revision>
  <cp:lastPrinted>2017-08-16T11:40:20Z</cp:lastPrinted>
  <dcterms:created xsi:type="dcterms:W3CDTF">2017-08-14T08:34:40Z</dcterms:created>
  <dcterms:modified xsi:type="dcterms:W3CDTF">2021-05-28T08:44:56Z</dcterms:modified>
</cp:coreProperties>
</file>